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6"/>
  </p:notesMasterIdLst>
  <p:sldIdLst>
    <p:sldId id="274" r:id="rId2"/>
    <p:sldId id="258" r:id="rId3"/>
    <p:sldId id="259" r:id="rId4"/>
    <p:sldId id="260" r:id="rId5"/>
    <p:sldId id="261" r:id="rId6"/>
    <p:sldId id="270" r:id="rId7"/>
    <p:sldId id="263" r:id="rId8"/>
    <p:sldId id="271" r:id="rId9"/>
    <p:sldId id="265" r:id="rId10"/>
    <p:sldId id="266" r:id="rId11"/>
    <p:sldId id="268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</a:t>
            </a:r>
            <a:r>
              <a:rPr lang="ru-RU" dirty="0"/>
              <a:t>год </a:t>
            </a:r>
            <a:endParaRPr lang="ru-RU" dirty="0" smtClean="0"/>
          </a:p>
        </c:rich>
      </c:tx>
      <c:layout>
        <c:manualLayout>
          <c:xMode val="edge"/>
          <c:yMode val="edge"/>
          <c:x val="0.31137529282754406"/>
          <c:y val="7.8611193986429378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953953989009273"/>
          <c:y val="1.9177211089419097E-2"/>
          <c:w val="0.32894473077870573"/>
          <c:h val="0.84244356603484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план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сдачи в аренду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7122</c:v>
                </c:pt>
                <c:pt idx="1">
                  <c:v>889.4</c:v>
                </c:pt>
                <c:pt idx="2">
                  <c:v>3276.9</c:v>
                </c:pt>
                <c:pt idx="3">
                  <c:v>9002.7000000000007</c:v>
                </c:pt>
                <c:pt idx="4">
                  <c:v>167.9</c:v>
                </c:pt>
                <c:pt idx="5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1-4052-ADF6-13657FE55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988416"/>
        <c:axId val="78989952"/>
        <c:axId val="0"/>
      </c:bar3DChart>
      <c:catAx>
        <c:axId val="78988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8989952"/>
        <c:crosses val="autoZero"/>
        <c:auto val="1"/>
        <c:lblAlgn val="ctr"/>
        <c:lblOffset val="100"/>
        <c:noMultiLvlLbl val="0"/>
      </c:catAx>
      <c:valAx>
        <c:axId val="78989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898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 2018 год </a:t>
            </a:r>
            <a:r>
              <a:rPr lang="ru-RU" dirty="0" smtClean="0"/>
              <a:t>21051,9 </a:t>
            </a:r>
            <a:r>
              <a:rPr lang="ru-RU" dirty="0"/>
              <a:t>тыс. руб.</a:t>
            </a:r>
          </a:p>
          <a:p>
            <a:pPr>
              <a:defRPr/>
            </a:pPr>
            <a:r>
              <a:rPr lang="ru-RU" dirty="0"/>
              <a:t>На 2019 </a:t>
            </a:r>
            <a:r>
              <a:rPr lang="ru-RU" dirty="0" smtClean="0"/>
              <a:t>год21693,4тыс</a:t>
            </a:r>
            <a:r>
              <a:rPr lang="ru-RU" dirty="0"/>
              <a:t>. руб. 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2018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 от сдачи в аренду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7592.4</c:v>
                </c:pt>
                <c:pt idx="1">
                  <c:v>929.4</c:v>
                </c:pt>
                <c:pt idx="2">
                  <c:v>3488.9</c:v>
                </c:pt>
                <c:pt idx="3">
                  <c:v>9022.7000000000007</c:v>
                </c:pt>
                <c:pt idx="4">
                  <c:v>0.1</c:v>
                </c:pt>
                <c:pt idx="5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1-4B5B-85D6-631BFCCC9D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2019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 от сдачи в аренду</c:v>
                </c:pt>
                <c:pt idx="5">
                  <c:v>Штрафы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7874.2</c:v>
                </c:pt>
                <c:pt idx="1">
                  <c:v>1039.5</c:v>
                </c:pt>
                <c:pt idx="2">
                  <c:v>3714</c:v>
                </c:pt>
                <c:pt idx="3">
                  <c:v>9046.4</c:v>
                </c:pt>
                <c:pt idx="4">
                  <c:v>0.1</c:v>
                </c:pt>
                <c:pt idx="5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61-4B5B-85D6-631BFCCC9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pyramid"/>
        <c:axId val="91126016"/>
        <c:axId val="91168768"/>
        <c:axId val="0"/>
      </c:bar3DChart>
      <c:catAx>
        <c:axId val="91126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1168768"/>
        <c:crosses val="autoZero"/>
        <c:auto val="1"/>
        <c:lblAlgn val="ctr"/>
        <c:lblOffset val="100"/>
        <c:noMultiLvlLbl val="0"/>
      </c:catAx>
      <c:valAx>
        <c:axId val="9116876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911260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105CEC02-8FE9-4E1F-9D4A-7D1CD54FF177}" type="XVALUE">
                      <a:rPr lang="ru-RU"/>
                      <a:pPr/>
                      <a:t>[ЗНАЧЕНИЕ X]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400,2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EBB-4A15-9D3A-56EFB1AC83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2018 </a:t>
                    </a:r>
                    <a:r>
                      <a:rPr lang="ru-RU" dirty="0"/>
                      <a:t>год план; </a:t>
                    </a:r>
                    <a:r>
                      <a:rPr lang="ru-RU" dirty="0" smtClean="0"/>
                      <a:t>0,2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9B-494E-80A4-3336F70EDF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8BF1ECF-8F6C-4820-92FB-424AFC026993}" type="XVALUE">
                      <a:rPr lang="ru-RU"/>
                      <a:pPr/>
                      <a:t>[ЗНАЧЕНИЕ X]</a:t>
                    </a:fld>
                    <a:r>
                      <a:rPr lang="ru-RU" baseline="0"/>
                      <a:t>; </a:t>
                    </a:r>
                    <a:r>
                      <a:rPr lang="ru-RU" baseline="0" smtClean="0"/>
                      <a:t>0,2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BB-4A15-9D3A-56EFB1AC83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Лист1!$A$2:$A$4</c:f>
              <c:strCache>
                <c:ptCount val="3"/>
                <c:pt idx="0">
                  <c:v>2017 год план</c:v>
                </c:pt>
                <c:pt idx="1">
                  <c:v>2018 год план</c:v>
                </c:pt>
                <c:pt idx="2">
                  <c:v>2019 год план</c:v>
                </c:pt>
              </c:strCache>
            </c:str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400.2</c:v>
                </c:pt>
                <c:pt idx="1">
                  <c:v>0.2</c:v>
                </c:pt>
                <c:pt idx="2">
                  <c:v>0.2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1-D89B-494E-80A4-3336F70ED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5644800"/>
        <c:axId val="78442496"/>
      </c:bubbleChart>
      <c:valAx>
        <c:axId val="6564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78442496"/>
        <c:crosses val="autoZero"/>
        <c:crossBetween val="midCat"/>
      </c:valAx>
      <c:valAx>
        <c:axId val="7844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6448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план</c:v>
                </c:pt>
                <c:pt idx="1">
                  <c:v>2018 план</c:v>
                </c:pt>
                <c:pt idx="2">
                  <c:v>2019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20876.7</c:v>
                </c:pt>
                <c:pt idx="1">
                  <c:v>21052.1</c:v>
                </c:pt>
                <c:pt idx="2">
                  <c:v>21693.599999999999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5-4012-B63E-1AA3FEA84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994176"/>
        <c:axId val="90995712"/>
        <c:axId val="0"/>
      </c:area3DChart>
      <c:catAx>
        <c:axId val="9099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995712"/>
        <c:crosses val="autoZero"/>
        <c:auto val="1"/>
        <c:lblAlgn val="ctr"/>
        <c:lblOffset val="100"/>
        <c:noMultiLvlLbl val="0"/>
      </c:catAx>
      <c:valAx>
        <c:axId val="90995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0994176"/>
        <c:crosses val="autoZero"/>
        <c:crossBetween val="midCat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99758916330125"/>
          <c:y val="2.6924318351078991E-2"/>
          <c:w val="0.63415198207921064"/>
          <c:h val="0.808480992910189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43D1-4F85-A2C9-5304C7D0462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43D1-4F85-A2C9-5304C7D0462B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19264.3</c:v>
                </c:pt>
                <c:pt idx="1">
                  <c:v>20298.599999999999</c:v>
                </c:pt>
                <c:pt idx="2">
                  <c:v>20863.099999999999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D1-4F85-A2C9-5304C7D04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95037696"/>
        <c:axId val="95043584"/>
        <c:axId val="95003968"/>
      </c:bar3DChart>
      <c:catAx>
        <c:axId val="9503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5043584"/>
        <c:crosses val="autoZero"/>
        <c:auto val="1"/>
        <c:lblAlgn val="ctr"/>
        <c:lblOffset val="100"/>
        <c:noMultiLvlLbl val="0"/>
      </c:catAx>
      <c:valAx>
        <c:axId val="9504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37696"/>
        <c:crosses val="autoZero"/>
        <c:crossBetween val="between"/>
      </c:valAx>
      <c:serAx>
        <c:axId val="95003968"/>
        <c:scaling>
          <c:orientation val="minMax"/>
        </c:scaling>
        <c:delete val="0"/>
        <c:axPos val="b"/>
        <c:majorTickMark val="out"/>
        <c:minorTickMark val="none"/>
        <c:tickLblPos val="nextTo"/>
        <c:crossAx val="950435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19264,3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1612,4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20298,6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753,5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20863,1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830,5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19264,3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519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1612,4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2016917"/>
        <a:ext cx="902279" cy="1068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20298,6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753,5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20863,1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830,5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0.12366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143536" cy="60483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190500" cap="rnd">
          <a:solidFill>
            <a:srgbClr val="FFFFFF"/>
          </a:solidFill>
        </a:ln>
        <a:effectLst xmlns:a="http://schemas.openxmlformats.org/drawingml/2006/main">
          <a:outerShdw blurRad="50000" algn="tl" rotWithShape="0">
            <a:srgbClr val="000000">
              <a:alpha val="41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800000"/>
          </a:lightRig>
        </a:scene3d>
        <a:sp3d xmlns:a="http://schemas.openxmlformats.org/drawingml/2006/main" contourW="6350">
          <a:bevelT w="50800" h="16510"/>
          <a:contourClr>
            <a:srgbClr val="C0C0C0"/>
          </a:contourClr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DAF1D-3528-493F-AF6A-177F2664FCD8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4098B-40EC-4AB7-8F4A-BA9823DB8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4098B-40EC-4AB7-8F4A-BA9823DB8E2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1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4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2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2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27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2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1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4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4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7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2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2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4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03EB-274E-4AB8-AE7A-1B6A639EE87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5C7CAB-2385-4F59-88A9-DC390A7736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1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p26276@donpac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536" y="1772816"/>
            <a:ext cx="8424936" cy="3600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Покровского сельского поселения</a:t>
            </a:r>
            <a:br>
              <a:rPr lang="ru-RU" sz="32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/>
                </a:solidFill>
              </a:rPr>
              <a:t/>
            </a:r>
            <a:br>
              <a:rPr lang="ru-RU" sz="1800" dirty="0" smtClean="0">
                <a:solidFill>
                  <a:schemeClr val="accent5"/>
                </a:solidFill>
              </a:rPr>
            </a:b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основании Решения собрания депутатов Покровского сельского поселения «О бюджете Покровского сельского поселения </a:t>
            </a:r>
            <a:r>
              <a:rPr lang="ru-RU" sz="1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2017 год и на плановый период 2018 и 2019 годов» №28 от 26.12.2016 года.</a:t>
            </a:r>
            <a:endParaRPr lang="ru-RU" sz="1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 flipV="1">
            <a:off x="1130595" y="6237311"/>
            <a:ext cx="5826719" cy="7200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016224" cy="24482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5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298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Покровского сельского поселения </a:t>
            </a:r>
            <a:r>
              <a:rPr lang="ru-RU" sz="2400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sz="24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и на плановый период 2018 и 2019 годов» </a:t>
            </a:r>
            <a:endParaRPr lang="ru-RU" sz="24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564072"/>
              </p:ext>
            </p:extLst>
          </p:nvPr>
        </p:nvGraphicFramePr>
        <p:xfrm>
          <a:off x="2928926" y="1609724"/>
          <a:ext cx="5143536" cy="489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C:\Documents and Settings\Пользователь\Рабочий стол\презентация\3d85e11388fc5995c6182e2bc227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2720079" cy="1789108"/>
          </a:xfrm>
          <a:prstGeom prst="rect">
            <a:avLst/>
          </a:prstGeom>
          <a:noFill/>
        </p:spPr>
      </p:pic>
      <p:pic>
        <p:nvPicPr>
          <p:cNvPr id="8196" name="Picture 4" descr="C:\Documents and Settings\Пользователь\Рабочий стол\презентация\p01k0hj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929198"/>
            <a:ext cx="2714644" cy="165734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2928926" cy="29648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043890" cy="128588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4"/>
                </a:solidFill>
              </a:rPr>
              <a:t>Расходы бюджета Покровского сельского поселения </a:t>
            </a:r>
            <a:r>
              <a:rPr lang="ru-RU" sz="2400" i="1" dirty="0" err="1" smtClean="0">
                <a:solidFill>
                  <a:schemeClr val="accent4"/>
                </a:solidFill>
              </a:rPr>
              <a:t>Неклиновского</a:t>
            </a:r>
            <a:r>
              <a:rPr lang="ru-RU" sz="2400" i="1" dirty="0" smtClean="0">
                <a:solidFill>
                  <a:schemeClr val="accent4"/>
                </a:solidFill>
              </a:rPr>
              <a:t> района на реализацию муниципальных целевых программ</a:t>
            </a:r>
            <a:endParaRPr lang="ru-RU" sz="2400" i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596395"/>
              </p:ext>
            </p:extLst>
          </p:nvPr>
        </p:nvGraphicFramePr>
        <p:xfrm>
          <a:off x="3000364" y="1714488"/>
          <a:ext cx="5072098" cy="514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C:\Documents and Settings\Пользователь\Рабочий стол\презентация\sap-business-one-ondemand-pricing-i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324092"/>
            <a:ext cx="2357454" cy="1204921"/>
          </a:xfrm>
          <a:prstGeom prst="rect">
            <a:avLst/>
          </a:prstGeom>
          <a:noFill/>
        </p:spPr>
      </p:pic>
      <p:pic>
        <p:nvPicPr>
          <p:cNvPr id="10243" name="Picture 3" descr="C:\Documents and Settings\Пользователь\Рабочий стол\презентация\kuda-vlojit-dengi-prpadenii-ruvlya-2-650x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2732473" cy="1561430"/>
          </a:xfrm>
          <a:prstGeom prst="rect">
            <a:avLst/>
          </a:prstGeom>
          <a:noFill/>
        </p:spPr>
      </p:pic>
      <p:pic>
        <p:nvPicPr>
          <p:cNvPr id="10244" name="Picture 4" descr="C:\Documents and Settings\Пользователь\Рабочий стол\презентация\Trillion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214940"/>
            <a:ext cx="2857520" cy="1428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Покровского сельского поселения </a:t>
            </a:r>
            <a:r>
              <a:rPr lang="ru-RU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Неклиновского</a:t>
            </a: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в рамках муниципальных программ Покровского сельского поселения </a:t>
            </a:r>
            <a:r>
              <a:rPr lang="ru-RU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Неклиновского</a:t>
            </a: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и непрограммные расходы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70962265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6694968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58481092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Покровского сельского поселения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Неклиновского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929454" y="48577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85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5" cy="206084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трансфертов, передаваемые в бюджет </a:t>
            </a:r>
            <a:r>
              <a:rPr lang="ru-RU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из бюджета Покровского сельского поселения на осуществление части полномочий по решению вопросов местного значения в соответствии с заключенными соглашениями на 2017 год</a:t>
            </a:r>
            <a:endParaRPr lang="ru-RU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4581128"/>
          </a:xfrm>
        </p:spPr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ВСЕГО-96,5тыс.рублей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передача полномочий по утверждению в областных структурах лимитов потребления топливно-энергетических ресурсов и уличного освещения -10,6 тыс. рублей.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представления ритуальных услуг в границах поселения-0,2 тыс. рублей.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на исполнение внешнего финансового контроля-75,7 тыс. рублей.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развития малого  и среднего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-10,0 тыс. рублей.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1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И ОБРАТНАЯ СВЯЗЬ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Информация подготовлена финансовым отделом администрации Покровского сельского поселения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Наш адрес:346830,с.Покровское,ул.Урицкого,15</a:t>
            </a:r>
          </a:p>
          <a:p>
            <a:r>
              <a:rPr lang="ru-RU" dirty="0" smtClean="0"/>
              <a:t>Телефон</a:t>
            </a:r>
            <a:r>
              <a:rPr lang="ru-RU" dirty="0" smtClean="0">
                <a:sym typeface="Wingdings" panose="05000000000000000000" pitchFamily="2" charset="2"/>
              </a:rPr>
              <a:t> :(863)47 2-05-77</a:t>
            </a:r>
          </a:p>
          <a:p>
            <a:r>
              <a:rPr lang="ru-RU" dirty="0" smtClean="0">
                <a:sym typeface="Wingdings" panose="05000000000000000000" pitchFamily="2" charset="2"/>
              </a:rPr>
              <a:t>Адрес электронной почты: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  <a:hlinkClick r:id="rId2"/>
              </a:rPr>
              <a:t>sp26276@donpac.ru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ru-RU" dirty="0" smtClean="0">
                <a:sym typeface="Wingdings" panose="05000000000000000000" pitchFamily="2" charset="2"/>
              </a:rPr>
              <a:t>Сайт администрации: </a:t>
            </a:r>
            <a:r>
              <a:rPr lang="en-US" dirty="0" smtClean="0">
                <a:sym typeface="Wingdings" panose="05000000000000000000" pitchFamily="2" charset="2"/>
              </a:rPr>
              <a:t>pokrovskaya-adm.ru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84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Основы формирования бюджета на 2017 год и на плановый период 2018 и 2019 годов.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71245"/>
              </p:ext>
            </p:extLst>
          </p:nvPr>
        </p:nvGraphicFramePr>
        <p:xfrm>
          <a:off x="285720" y="1397000"/>
          <a:ext cx="7715304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Бюджетное послание Президента РФ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социально-экономического развития Покровского сельского поселения на 2017</a:t>
                      </a:r>
                      <a:r>
                        <a:rPr lang="ru-RU" baseline="0" dirty="0" smtClean="0"/>
                        <a:t> и плановый период 2018 и 2019</a:t>
                      </a:r>
                      <a:r>
                        <a:rPr lang="ru-RU" dirty="0" smtClean="0"/>
                        <a:t> годов.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направления бюджетной политики</a:t>
                      </a:r>
                      <a:r>
                        <a:rPr lang="ru-RU" baseline="0" dirty="0" smtClean="0"/>
                        <a:t> и основных направлениях</a:t>
                      </a:r>
                      <a:r>
                        <a:rPr lang="ru-RU" dirty="0" smtClean="0"/>
                        <a:t> налоговой политики Покровского сельского поселения на 2017 -2019 годы.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Муниципальные программы Покровского сельского поселения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C:\Documents and Settings\Пользователь\Рабочий стол\презентация\otkrytyj_bjudzhe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3900480"/>
            <a:ext cx="3286148" cy="262891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презентация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4186251" cy="2903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8677628" cy="146588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accent4"/>
                </a:solidFill>
                <a:latin typeface="Arial Black" pitchFamily="34" charset="0"/>
              </a:rPr>
              <a:t>Бюджет Покровского сельского поселения </a:t>
            </a:r>
            <a:r>
              <a:rPr lang="ru-RU" sz="2400" dirty="0" err="1" smtClean="0">
                <a:solidFill>
                  <a:schemeClr val="accent4"/>
                </a:solidFill>
                <a:latin typeface="Arial Black" pitchFamily="34" charset="0"/>
              </a:rPr>
              <a:t>Неклиновского</a:t>
            </a:r>
            <a:r>
              <a:rPr lang="ru-RU" sz="2400" dirty="0" smtClean="0">
                <a:solidFill>
                  <a:schemeClr val="accent4"/>
                </a:solidFill>
                <a:latin typeface="Arial Black" pitchFamily="34" charset="0"/>
              </a:rPr>
              <a:t> района на 2017 и на плановый период 2018 и 2019 годов направлен на решение следующих ключевых задач:</a:t>
            </a:r>
            <a:endParaRPr lang="ru-RU" sz="24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01377"/>
              </p:ext>
            </p:extLst>
          </p:nvPr>
        </p:nvGraphicFramePr>
        <p:xfrm>
          <a:off x="142844" y="1928803"/>
          <a:ext cx="7929618" cy="340788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34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Обеспечение устойчивости и сбалансированности бюджетной системы в целях гарантированного исполнения действующих принимаемых расходных обязательств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эффективности бюджетной политики, в том числе за счет роста эффективности бюджетных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86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Соответствие финансовых возможностей Покровского сельского поселения ключевым направлениям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0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роли бюджетной политики для поддержки экономического роста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43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Повышение прозрачности и открытости бюджетного процесса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 descr="C:\Documents and Settings\Пользователь\Рабочий стол\презентация\byudzhe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897" y="5429216"/>
            <a:ext cx="3350400" cy="1285932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презентация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491170"/>
            <a:ext cx="4071966" cy="122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Доходы бюджета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Documents and Settings\Пользователь\Рабочий стол\презентация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28670"/>
            <a:ext cx="3719514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000108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Доходы бюджета – денежные средства, поступающие в распоряжение органов государственной власти.</a:t>
            </a:r>
          </a:p>
          <a:p>
            <a:r>
              <a:rPr lang="ru-RU" i="1" dirty="0" smtClean="0"/>
              <a:t>   Доходы бюджета любого уровня состоят из налоговых и неналоговых доходов, а также безвозмездных поступлений.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571811">
            <a:off x="1387295" y="3509235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80408">
            <a:off x="3500430" y="3429000"/>
            <a:ext cx="64294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4714884"/>
            <a:ext cx="3500462" cy="1857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810" y="4714884"/>
            <a:ext cx="3286148" cy="1785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4714885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Неналоговые доходы: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использования государственного имущества;</a:t>
            </a:r>
          </a:p>
          <a:p>
            <a:pPr>
              <a:buFontTx/>
              <a:buChar char="-"/>
            </a:pPr>
            <a:r>
              <a:rPr lang="ru-RU" sz="1400" dirty="0" smtClean="0"/>
              <a:t>Доходы от платных услуг;</a:t>
            </a:r>
          </a:p>
          <a:p>
            <a:pPr>
              <a:buFontTx/>
              <a:buChar char="-"/>
            </a:pPr>
            <a:r>
              <a:rPr lang="ru-RU" sz="1400" dirty="0" smtClean="0"/>
              <a:t>Штрафы за нарушение законодательства о налогах и сборах;</a:t>
            </a:r>
          </a:p>
          <a:p>
            <a:r>
              <a:rPr lang="ru-RU" sz="1400" dirty="0" smtClean="0"/>
              <a:t>- Иные налоговые доходы.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4810" y="4857760"/>
            <a:ext cx="2786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Безвозмездные поступления:</a:t>
            </a:r>
          </a:p>
          <a:p>
            <a:r>
              <a:rPr lang="ru-RU" sz="1400" dirty="0" smtClean="0"/>
              <a:t>- Безвозмездные поступления из областного бюджета (дотации, субвенции и иные межбюджетные трансферты).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4" cy="189451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/>
                </a:solidFill>
              </a:rPr>
              <a:t>Основные характеристики бюджета Покровского сельского поселения на 2017 год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00364" y="3643314"/>
            <a:ext cx="2000264" cy="1928826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93235">
            <a:off x="539383" y="1870744"/>
            <a:ext cx="2353029" cy="21359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2596520">
            <a:off x="5265094" y="1825335"/>
            <a:ext cx="2289194" cy="21778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86050" y="3500438"/>
            <a:ext cx="2357454" cy="2215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Бюджет Покровского сельского поселения на 2017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39507">
            <a:off x="1039155" y="2242086"/>
            <a:ext cx="11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Доходы  20876,7 тыс.</a:t>
            </a:r>
          </a:p>
          <a:p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794969">
            <a:off x="5760080" y="2504707"/>
            <a:ext cx="111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Расходы 20876,7</a:t>
            </a:r>
          </a:p>
          <a:p>
            <a:r>
              <a:rPr lang="ru-RU" dirty="0" smtClean="0"/>
              <a:t>тыс.</a:t>
            </a:r>
          </a:p>
          <a:p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9" name="Арка 8"/>
          <p:cNvSpPr/>
          <p:nvPr/>
        </p:nvSpPr>
        <p:spPr>
          <a:xfrm rot="10800000">
            <a:off x="1214414" y="3857628"/>
            <a:ext cx="5429288" cy="2857520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6072206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Бюджет сбалансирован</a:t>
            </a:r>
            <a:endParaRPr lang="ru-RU" sz="2000" b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185738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Покровского сельского поселения на плановый период 2018-2019 год</a:t>
            </a:r>
            <a:endParaRPr lang="ru-RU" sz="32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86050" y="3143248"/>
            <a:ext cx="2428892" cy="23574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93235">
            <a:off x="524255" y="1989052"/>
            <a:ext cx="2028862" cy="1974280"/>
          </a:xfrm>
          <a:prstGeom prst="downArrow">
            <a:avLst>
              <a:gd name="adj1" fmla="val 50000"/>
              <a:gd name="adj2" fmla="val 486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2596520">
            <a:off x="5183144" y="1902296"/>
            <a:ext cx="2110914" cy="18683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14612" y="2928935"/>
            <a:ext cx="250033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Бюджет Покровского сельского поселения на 2018-2019 год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39507">
            <a:off x="772984" y="2182428"/>
            <a:ext cx="123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Доходы</a:t>
            </a:r>
          </a:p>
          <a:p>
            <a:pPr algn="ctr"/>
            <a:r>
              <a:rPr lang="ru-RU" sz="1600" dirty="0" smtClean="0"/>
              <a:t>На 2018 Г.  21052,1</a:t>
            </a:r>
          </a:p>
          <a:p>
            <a:pPr algn="ctr"/>
            <a:r>
              <a:rPr lang="ru-RU" sz="1600" dirty="0" smtClean="0"/>
              <a:t>тыс.</a:t>
            </a:r>
          </a:p>
          <a:p>
            <a:pPr algn="ctr"/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 rot="1794969">
            <a:off x="5580488" y="2245573"/>
            <a:ext cx="1322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Расходы На 2018 Г. 21052,1</a:t>
            </a:r>
          </a:p>
          <a:p>
            <a:pPr algn="ctr"/>
            <a:r>
              <a:rPr lang="ru-RU" sz="1600" dirty="0" smtClean="0"/>
              <a:t>тыс.</a:t>
            </a:r>
          </a:p>
          <a:p>
            <a:pPr algn="ctr"/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9" name="Арка 8"/>
          <p:cNvSpPr/>
          <p:nvPr/>
        </p:nvSpPr>
        <p:spPr>
          <a:xfrm rot="10800000">
            <a:off x="1142976" y="3714752"/>
            <a:ext cx="5429288" cy="285752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592933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Бюджет сбалансирован</a:t>
            </a:r>
            <a:endParaRPr lang="ru-RU" sz="2000" b="1" u="sng" dirty="0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142844" y="3714752"/>
            <a:ext cx="2500330" cy="1714512"/>
          </a:xfrm>
          <a:prstGeom prst="notch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Доходы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На 2019 Г.  21693,6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Тыс.рублей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357818" y="3714752"/>
            <a:ext cx="2428892" cy="18573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 2019 Г.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 21693,6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Тыс.рублей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34907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Структура собственных доходов бюджета Покровского сельского поселения </a:t>
            </a:r>
            <a:r>
              <a:rPr lang="ru-RU" sz="2400" dirty="0" err="1" smtClean="0"/>
              <a:t>Неклиновского</a:t>
            </a:r>
            <a:r>
              <a:rPr lang="ru-RU" sz="2400" dirty="0" smtClean="0"/>
              <a:t> района за 2017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00444"/>
              </p:ext>
            </p:extLst>
          </p:nvPr>
        </p:nvGraphicFramePr>
        <p:xfrm>
          <a:off x="3563888" y="1609725"/>
          <a:ext cx="4968552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Documents and Settings\Пользователь\Рабочий стол\презентация\e8e440d3299661d525917bdceb117f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786082" cy="2000264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презентация\finance_growingmon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786214" cy="2401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93651" cy="142873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бюджета Покровского сельского поселения </a:t>
            </a:r>
            <a:r>
              <a:rPr lang="ru-RU" sz="2800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плановый период  2018 и 2019г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815601"/>
              </p:ext>
            </p:extLst>
          </p:nvPr>
        </p:nvGraphicFramePr>
        <p:xfrm>
          <a:off x="457200" y="1428736"/>
          <a:ext cx="7400948" cy="502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C:\Documents and Settings\Пользователь\Рабочий стол\презентация\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5" y="4876564"/>
            <a:ext cx="3071866" cy="1738277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презентация\2985b233750bd9ebeffd45bb77cee62b1c1cd39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1785950" cy="245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85728"/>
            <a:ext cx="9036496" cy="158272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Покровского сельского поселения </a:t>
            </a:r>
            <a:r>
              <a:rPr lang="ru-RU" sz="2800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Неклиновского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и на плановый период 2018 и 2019 годов» </a:t>
            </a:r>
            <a:endParaRPr lang="ru-RU" sz="28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606817"/>
              </p:ext>
            </p:extLst>
          </p:nvPr>
        </p:nvGraphicFramePr>
        <p:xfrm>
          <a:off x="1214414" y="3429000"/>
          <a:ext cx="650085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C:\Documents and Settings\Пользователь\Рабочий стол\презентация\491318_html_47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060700" cy="1560502"/>
          </a:xfrm>
          <a:prstGeom prst="rect">
            <a:avLst/>
          </a:prstGeom>
          <a:noFill/>
        </p:spPr>
      </p:pic>
      <p:pic>
        <p:nvPicPr>
          <p:cNvPr id="19458" name="Picture 2" descr="http://images.aif.ru/004/603/c22ae1d8feacc4a2df4a6cf83848b4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35" y="1714488"/>
            <a:ext cx="2907344" cy="2119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525</TotalTime>
  <Words>594</Words>
  <Application>Microsoft Office PowerPoint</Application>
  <PresentationFormat>Экран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Аспект</vt:lpstr>
      <vt:lpstr>БЮДЖЕТ ДЛЯ ГРАЖДАН Покровского сельского поселения  Подготовлен на основании Решения собрания депутатов Покровского сельского поселения «О бюджете Покровского сельского поселения Неклиновского района на 2017 год и на плановый период 2018 и 2019 годов» №28 от 26.12.2016 года.</vt:lpstr>
      <vt:lpstr>Основы формирования бюджета на 2017 год и на плановый период 2018 и 2019 годов. </vt:lpstr>
      <vt:lpstr>Бюджет Покровского сельского поселения Неклиновского района на 2017 и на плановый период 2018 и 2019 годов направлен на решение следующих ключевых задач:</vt:lpstr>
      <vt:lpstr>Доходы бюджета</vt:lpstr>
      <vt:lpstr>Основные характеристики бюджета Покровского сельского поселения на 2017 год</vt:lpstr>
      <vt:lpstr>Основные характеристики бюджета Покровского сельского поселения на плановый период 2018-2019 год</vt:lpstr>
      <vt:lpstr>Структура собственных доходов бюджета Покровского сельского поселения Неклиновского района за 2017 год</vt:lpstr>
      <vt:lpstr>Структура собственных доходов бюджета Покровского сельского поселения Неклиновского района на плановый период  2018 и 2019г.</vt:lpstr>
      <vt:lpstr>Безвозмездные поступления в бюджет Покровского сельского поселения Неклиновского района на 2017 год и на плановый период 2018 и 2019 годов» </vt:lpstr>
      <vt:lpstr>Динамика расходов бюджета Покровского сельского поселения Неклиновского района на 2017 год и на плановый период 2018 и 2019 годов» </vt:lpstr>
      <vt:lpstr>Расходы бюджета Покровского сельского поселения Неклиновского района на реализацию муниципальных целевых программ</vt:lpstr>
      <vt:lpstr>Презентация PowerPoint</vt:lpstr>
      <vt:lpstr>Объем межбюджетных трансфертов, передаваемые в бюджет Неклиновского района из бюджета Покровского сельского поселения на осуществление части полномочий по решению вопросов местного значения в соответствии с заключенными соглашениями на 2017 год</vt:lpstr>
      <vt:lpstr>КОНТАКТНАЯ ИНФОРМАЦИЯ И ОБРАТНАЯ СВЯЗЬ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89</cp:revision>
  <cp:lastPrinted>2018-01-24T12:06:53Z</cp:lastPrinted>
  <dcterms:created xsi:type="dcterms:W3CDTF">2016-02-10T11:06:32Z</dcterms:created>
  <dcterms:modified xsi:type="dcterms:W3CDTF">2018-01-25T12:19:18Z</dcterms:modified>
</cp:coreProperties>
</file>