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8933200970502E-2"/>
          <c:y val="3.8548528901452654E-2"/>
          <c:w val="0.84370867394662241"/>
          <c:h val="0.82709740070033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Lbls>
            <c:dLbl>
              <c:idx val="0"/>
              <c:layout>
                <c:manualLayout>
                  <c:x val="-0.17636929230085546"/>
                  <c:y val="-5.238646384479717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НДФЛ – 6975,4 тыс. рублей- 34,1%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7B-4186-B7FB-3567DECACC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B-4186-B7FB-3567DECACC3C}"/>
                </c:ext>
              </c:extLst>
            </c:dLbl>
            <c:dLbl>
              <c:idx val="2"/>
              <c:layout>
                <c:manualLayout>
                  <c:x val="0.34746172916270951"/>
                  <c:y val="-2.54529421196087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Единый сельскохозяйственный </a:t>
                    </a:r>
                    <a:r>
                      <a:rPr lang="ru-RU" b="1" dirty="0" smtClean="0"/>
                      <a:t>налог-1685,5 тыс. рублей -8,2%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7B-4186-B7FB-3567DECACC3C}"/>
                </c:ext>
              </c:extLst>
            </c:dLbl>
            <c:dLbl>
              <c:idx val="3"/>
              <c:layout>
                <c:manualLayout>
                  <c:x val="0.17210229329357671"/>
                  <c:y val="0.1661778165250387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Налог на имущество физ. </a:t>
                    </a:r>
                    <a:r>
                      <a:rPr lang="ru-RU" b="1" dirty="0" smtClean="0"/>
                      <a:t>лиц-2702,5 тыс. рублей -13,2%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7B-4186-B7FB-3567DECACC3C}"/>
                </c:ext>
              </c:extLst>
            </c:dLbl>
            <c:dLbl>
              <c:idx val="4"/>
              <c:layout>
                <c:manualLayout>
                  <c:x val="-0.15184838333375145"/>
                  <c:y val="0.349642422906311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 с </a:t>
                    </a:r>
                    <a:r>
                      <a:rPr lang="ru-RU" dirty="0" smtClean="0"/>
                      <a:t>организаций-2663,2 тыс. рублей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-13,0%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7B-4186-B7FB-3567DECACC3C}"/>
                </c:ext>
              </c:extLst>
            </c:dLbl>
            <c:dLbl>
              <c:idx val="5"/>
              <c:layout>
                <c:manualLayout>
                  <c:x val="-0.4347016998111321"/>
                  <c:y val="3.6128814601036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Земельный налог с физ. </a:t>
                    </a:r>
                    <a:r>
                      <a:rPr lang="ru-RU" b="1" dirty="0" smtClean="0"/>
                      <a:t>лиц – 6071,5</a:t>
                    </a:r>
                    <a:r>
                      <a:rPr lang="ru-RU" b="1" baseline="0" dirty="0" smtClean="0"/>
                      <a:t> тыс. рублей</a:t>
                    </a:r>
                    <a:r>
                      <a:rPr lang="ru-RU" b="1" dirty="0" smtClean="0"/>
                      <a:t> –</a:t>
                    </a:r>
                    <a:r>
                      <a:rPr lang="ru-RU" b="1" baseline="0" dirty="0" smtClean="0"/>
                      <a:t> 29,7%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7B-4186-B7FB-3567DECACC3C}"/>
                </c:ext>
              </c:extLst>
            </c:dLbl>
            <c:dLbl>
              <c:idx val="6"/>
              <c:layout>
                <c:manualLayout>
                  <c:x val="0.125180199511882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</a:t>
                    </a:r>
                    <a:r>
                      <a:rPr lang="ru-RU" dirty="0" smtClean="0"/>
                      <a:t>имущества-322,7 тыс. рублей -1,6%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B7B-4186-B7FB-3567DECACC3C}"/>
                </c:ext>
              </c:extLst>
            </c:dLbl>
            <c:dLbl>
              <c:idx val="7"/>
              <c:layout>
                <c:manualLayout>
                  <c:x val="0.16310082929853684"/>
                  <c:y val="0.26523953155897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Штрафы – 20,0 тыс. рублей – 0,2%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7B-4186-B7FB-3567DECACC3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-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физ. Лиц</c:v>
                </c:pt>
                <c:pt idx="3">
                  <c:v>Земельный налог с организаций</c:v>
                </c:pt>
                <c:pt idx="4">
                  <c:v>Земельный налог с физ. лиц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6975.4</c:v>
                </c:pt>
                <c:pt idx="1">
                  <c:v>1685.5</c:v>
                </c:pt>
                <c:pt idx="2">
                  <c:v>2702.5</c:v>
                </c:pt>
                <c:pt idx="3">
                  <c:v>2663.2</c:v>
                </c:pt>
                <c:pt idx="4">
                  <c:v>6071.5</c:v>
                </c:pt>
                <c:pt idx="5">
                  <c:v>322.7</c:v>
                </c:pt>
                <c:pt idx="6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7B-4186-B7FB-3567DECACC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467634641210017"/>
          <c:y val="1.6797075457224329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75754593175854"/>
          <c:y val="8.8260841657864228E-2"/>
          <c:w val="0.65881312672201719"/>
          <c:h val="0.587298280790670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96915146548767E-3"/>
                  <c:y val="-0.19771986252477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09-4FF5-AE17-B68E494E731D}"/>
                </c:ext>
              </c:extLst>
            </c:dLbl>
            <c:dLbl>
              <c:idx val="1"/>
              <c:layout>
                <c:manualLayout>
                  <c:x val="1.1608931609405891E-2"/>
                  <c:y val="-0.23338387367051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09-4FF5-AE17-B68E494E731D}"/>
                </c:ext>
              </c:extLst>
            </c:dLbl>
            <c:dLbl>
              <c:idx val="2"/>
              <c:layout>
                <c:manualLayout>
                  <c:x val="1.6829766995765716E-2"/>
                  <c:y val="-0.28393713016324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09-4FF5-AE17-B68E494E73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10189.1</c:v>
                </c:pt>
                <c:pt idx="1">
                  <c:v>11038.3</c:v>
                </c:pt>
                <c:pt idx="2">
                  <c:v>6975.4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09-4FF5-AE17-B68E494E7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89216"/>
        <c:axId val="22491136"/>
        <c:axId val="0"/>
      </c:bar3DChart>
      <c:catAx>
        <c:axId val="212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91136"/>
        <c:crosses val="autoZero"/>
        <c:auto val="1"/>
        <c:lblAlgn val="ctr"/>
        <c:lblOffset val="100"/>
        <c:noMultiLvlLbl val="0"/>
      </c:catAx>
      <c:valAx>
        <c:axId val="224911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89216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79888188976377961"/>
          <c:y val="1.418020811409373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- 9336,6</c:v>
                </c:pt>
                <c:pt idx="1">
                  <c:v>Национальная безопасность и правоохранительная деятельность -127,4</c:v>
                </c:pt>
                <c:pt idx="2">
                  <c:v>Жилищно-коммунальное хозяйство-  12124,6</c:v>
                </c:pt>
                <c:pt idx="3">
                  <c:v>Охрана окружающей среды -91,5</c:v>
                </c:pt>
                <c:pt idx="4">
                  <c:v>Образование-46,6</c:v>
                </c:pt>
                <c:pt idx="5">
                  <c:v>Социальная политика-243,3</c:v>
                </c:pt>
                <c:pt idx="6">
                  <c:v>Физическая культура и спорт -88,0</c:v>
                </c:pt>
                <c:pt idx="7">
                  <c:v>Обслуживание государственного и муниципального долга -0,2</c:v>
                </c:pt>
                <c:pt idx="8">
                  <c:v>Межбюджетные трансферты -208,3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41.9</c:v>
                </c:pt>
                <c:pt idx="1">
                  <c:v>0.6</c:v>
                </c:pt>
                <c:pt idx="2">
                  <c:v>54.4</c:v>
                </c:pt>
                <c:pt idx="3">
                  <c:v>0.4</c:v>
                </c:pt>
                <c:pt idx="4">
                  <c:v>0.2</c:v>
                </c:pt>
                <c:pt idx="5">
                  <c:v>1.1000000000000001</c:v>
                </c:pt>
                <c:pt idx="6">
                  <c:v>0.4</c:v>
                </c:pt>
                <c:pt idx="7">
                  <c:v>0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E-4DFA-8208-446FC1CF60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487674978127734E-2"/>
          <c:y val="6.7037026905363117E-2"/>
          <c:w val="0.86357983377077863"/>
          <c:h val="0.48634894440260479"/>
        </c:manualLayout>
      </c:layout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0.30313</cdr:x>
      <cdr:y>0.77239</cdr:y>
    </cdr:from>
    <cdr:to>
      <cdr:x>0.94099</cdr:x>
      <cdr:y>0.87162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771800" y="4428323"/>
          <a:ext cx="5832648" cy="568919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100" b="1" i="0" u="none" strike="noStrike" baseline="0" dirty="0" smtClean="0">
              <a:latin typeface="Arial"/>
            </a:rPr>
            <a:t>Норматив зачисления</a:t>
          </a:r>
        </a:p>
        <a:p xmlns:a="http://schemas.openxmlformats.org/drawingml/2006/main">
          <a:pPr algn="l"/>
          <a:r>
            <a:rPr lang="ru-RU" sz="1100" b="1" i="0" u="none" strike="noStrike" baseline="0" dirty="0" smtClean="0">
              <a:latin typeface="Arial"/>
            </a:rPr>
            <a:t>НДФЛ в бюджет поселения</a:t>
          </a:r>
          <a:r>
            <a:rPr lang="ru-RU" sz="1100" b="1" i="0" u="none" strike="noStrike" dirty="0" smtClean="0">
              <a:latin typeface="Arial"/>
            </a:rPr>
            <a:t>        </a:t>
          </a:r>
          <a:r>
            <a:rPr lang="ru-RU" sz="1400" b="1" i="0" u="none" strike="noStrike" dirty="0" smtClean="0">
              <a:latin typeface="Arial"/>
            </a:rPr>
            <a:t>10,0%        10,0%                   </a:t>
          </a:r>
          <a:r>
            <a:rPr lang="ru-RU" sz="1400" b="1" dirty="0">
              <a:latin typeface="Arial"/>
            </a:rPr>
            <a:t>6</a:t>
          </a:r>
          <a:r>
            <a:rPr lang="ru-RU" sz="1400" b="1" i="0" u="none" strike="noStrike" dirty="0" smtClean="0">
              <a:latin typeface="Arial"/>
            </a:rPr>
            <a:t>,0%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0.57087</cdr:x>
      <cdr:y>0.84051</cdr:y>
    </cdr:from>
    <cdr:to>
      <cdr:x>0.67087</cdr:x>
      <cdr:y>0.9043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20072" y="4818856"/>
          <a:ext cx="914400" cy="3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5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4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6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3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6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8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9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" y="-7787"/>
            <a:ext cx="91293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686" y="260648"/>
            <a:ext cx="9129314" cy="4968552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Отчет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об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исполнении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бюджета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Покровского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сельского поселения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Неклиновского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района</a:t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за 2017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24345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ru-RU" sz="3200" b="1" i="0" u="none" strike="noStrike" baseline="0" dirty="0" smtClean="0"/>
              <a:t>Основные параметры бюджета</a:t>
            </a:r>
            <a:br>
              <a:rPr lang="ru-RU" sz="3200" b="1" i="0" u="none" strike="noStrike" baseline="0" dirty="0" smtClean="0"/>
            </a:br>
            <a:r>
              <a:rPr lang="ru-RU" sz="3200" b="1" dirty="0" smtClean="0">
                <a:ea typeface="Batang" pitchFamily="18" charset="-127"/>
              </a:rPr>
              <a:t>Покровского сельского </a:t>
            </a:r>
            <a:r>
              <a:rPr lang="ru-RU" sz="3200" b="1" dirty="0">
                <a:ea typeface="Batang" pitchFamily="18" charset="-127"/>
              </a:rPr>
              <a:t>поселения</a:t>
            </a:r>
            <a:br>
              <a:rPr lang="ru-RU" sz="3200" b="1" dirty="0">
                <a:ea typeface="Batang" pitchFamily="18" charset="-127"/>
              </a:rPr>
            </a:br>
            <a:r>
              <a:rPr lang="ru-RU" sz="3200" b="1" i="0" u="none" strike="noStrike" baseline="0" dirty="0" err="1" smtClean="0"/>
              <a:t>Неклиновского</a:t>
            </a:r>
            <a:r>
              <a:rPr lang="ru-RU" sz="3200" b="1" i="0" u="none" strike="noStrike" baseline="0" dirty="0" smtClean="0"/>
              <a:t> района за 2017 год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02356"/>
              </p:ext>
            </p:extLst>
          </p:nvPr>
        </p:nvGraphicFramePr>
        <p:xfrm>
          <a:off x="0" y="1600200"/>
          <a:ext cx="9144000" cy="51411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363"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Наименование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Уточненный план,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Исполнение,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%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исполнения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22198,3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21038,9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94,8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Налоговые и</a:t>
                      </a:r>
                    </a:p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неналоговые доходы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21231,3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20438,7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590"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Безвозмездные</a:t>
                      </a:r>
                    </a:p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поступления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latin typeface="Segoe UI"/>
                        </a:rPr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24868,9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22266,5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89,5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8590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none" strike="noStrike" baseline="0" dirty="0" smtClean="0">
                          <a:latin typeface="Segoe UI"/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800" b="1" i="0" u="none" strike="noStrike" baseline="0" dirty="0" smtClean="0">
                          <a:latin typeface="Segoe UI"/>
                        </a:rPr>
                        <a:t>ПРОФИЦИТ ( +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- 2670,6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- 1227,6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2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" y="1412776"/>
            <a:ext cx="40605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i="0" u="none" strike="noStrike" baseline="0" dirty="0" smtClean="0">
                <a:latin typeface="Times New Roman"/>
              </a:rPr>
              <a:t>В общем объеме доходов бюджета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Покровского сельского поселения </a:t>
            </a:r>
            <a:r>
              <a:rPr lang="ru-RU" sz="2800" b="1" i="0" u="none" strike="noStrike" baseline="0" dirty="0" smtClean="0">
                <a:latin typeface="Times New Roman"/>
              </a:rPr>
              <a:t/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err="1" smtClean="0">
                <a:latin typeface="Times New Roman"/>
              </a:rPr>
              <a:t>Неклиновского</a:t>
            </a:r>
            <a:r>
              <a:rPr lang="ru-RU" sz="2800" b="1" i="0" u="none" strike="noStrike" baseline="0" dirty="0" smtClean="0">
                <a:latin typeface="Times New Roman"/>
              </a:rPr>
              <a:t> </a:t>
            </a:r>
            <a:r>
              <a:rPr lang="ru-RU" sz="2800" b="1" i="0" u="none" strike="noStrike" baseline="0" dirty="0" smtClean="0">
                <a:latin typeface="Times New Roman"/>
              </a:rPr>
              <a:t>района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за 2017 год</a:t>
            </a:r>
            <a:endParaRPr lang="ru-RU" sz="28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5421267" y="2435719"/>
            <a:ext cx="1035417" cy="51822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2291525"/>
            <a:ext cx="273630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Безвозмездные</a:t>
            </a:r>
          </a:p>
          <a:p>
            <a:pPr algn="ctr"/>
            <a:r>
              <a:rPr lang="ru-RU" b="1" dirty="0"/>
              <a:t>поступления</a:t>
            </a:r>
          </a:p>
          <a:p>
            <a:pPr algn="ctr"/>
            <a:r>
              <a:rPr lang="ru-RU" b="1" dirty="0" smtClean="0"/>
              <a:t>600,2 тыс</a:t>
            </a:r>
            <a:r>
              <a:rPr lang="ru-RU" b="1" dirty="0"/>
              <a:t>. рублей</a:t>
            </a:r>
          </a:p>
          <a:p>
            <a:pPr algn="ctr"/>
            <a:r>
              <a:rPr lang="ru-RU" b="1" dirty="0" smtClean="0"/>
              <a:t>98,4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2291525"/>
            <a:ext cx="273630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Налоговые и</a:t>
            </a:r>
          </a:p>
          <a:p>
            <a:pPr algn="ctr"/>
            <a:r>
              <a:rPr lang="ru-RU" b="1" dirty="0"/>
              <a:t>неналоговые доходы</a:t>
            </a:r>
          </a:p>
          <a:p>
            <a:pPr algn="ctr"/>
            <a:r>
              <a:rPr lang="ru-RU" b="1" dirty="0" smtClean="0"/>
              <a:t>20438,7тыс</a:t>
            </a:r>
            <a:r>
              <a:rPr lang="ru-RU" b="1" dirty="0"/>
              <a:t>. рублей</a:t>
            </a:r>
          </a:p>
          <a:p>
            <a:pPr algn="ctr"/>
            <a:r>
              <a:rPr lang="ru-RU" b="1" dirty="0" smtClean="0"/>
              <a:t>96,3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5" y="5877272"/>
            <a:ext cx="5256584" cy="653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21038,9тыс.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b="1" i="0" u="none" strike="noStrike" baseline="0" dirty="0" smtClean="0">
                <a:latin typeface="Times New Roman"/>
              </a:rPr>
              <a:t>Структура налоговых и неналоговых доходов бюджета за 2017 год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05824"/>
              </p:ext>
            </p:extLst>
          </p:nvPr>
        </p:nvGraphicFramePr>
        <p:xfrm>
          <a:off x="0" y="900000"/>
          <a:ext cx="8928992" cy="598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63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0" u="none" strike="noStrike" baseline="0" dirty="0" smtClean="0">
                <a:latin typeface="Times New Roman"/>
              </a:rPr>
              <a:t>Динамика поступления налога на доходы физических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лиц в </a:t>
            </a:r>
            <a:r>
              <a:rPr lang="ru-RU" sz="2400" b="1" i="0" u="none" strike="noStrike" baseline="0" dirty="0" smtClean="0">
                <a:latin typeface="Times New Roman"/>
              </a:rPr>
              <a:t>бюджет</a:t>
            </a:r>
            <a:r>
              <a:rPr lang="ru-RU" sz="2800" b="1" i="0" u="none" strike="noStrike" baseline="0" dirty="0" smtClean="0">
                <a:latin typeface="Times New Roman"/>
              </a:rPr>
              <a:t> Покровского сельского поселения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77365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3478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3000"/>
                    </a14:imgEffect>
                    <a14:imgEffect>
                      <a14:colorTemperature colorTemp="8101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5145"/>
            <a:ext cx="2483767" cy="16558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за 2017 год</a:t>
            </a:r>
            <a:b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182332"/>
              </p:ext>
            </p:extLst>
          </p:nvPr>
        </p:nvGraphicFramePr>
        <p:xfrm>
          <a:off x="0" y="1484313"/>
          <a:ext cx="9144000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5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2"/>
          </a:solidFill>
        </p:spPr>
        <p:txBody>
          <a:bodyPr/>
          <a:lstStyle/>
          <a:p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Покровского </a:t>
            </a:r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за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077049"/>
              </p:ext>
            </p:extLst>
          </p:nvPr>
        </p:nvGraphicFramePr>
        <p:xfrm>
          <a:off x="-1" y="1268758"/>
          <a:ext cx="9252521" cy="722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4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Плановый показатель,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показатель,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«Управление муниципальными </a:t>
                      </a:r>
                      <a:r>
                        <a:rPr lang="ru-RU" sz="1200" dirty="0" smtClean="0">
                          <a:latin typeface="+mn-lt"/>
                        </a:rPr>
                        <a:t>финансами и создание условий для эффективного управления муниципальными финансами»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8166,9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8142,0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«Муниципальная политика»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9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139,6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122,4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«Социальная поддержка муниципальных</a:t>
                      </a:r>
                      <a:r>
                        <a:rPr lang="ru-RU" sz="1200" baseline="0" dirty="0" smtClean="0">
                          <a:latin typeface="+mn-lt"/>
                        </a:rPr>
                        <a:t> служащих, вышедших на пенсию</a:t>
                      </a:r>
                      <a:r>
                        <a:rPr lang="ru-RU" sz="1200" dirty="0" smtClean="0">
                          <a:latin typeface="+mn-lt"/>
                        </a:rPr>
                        <a:t>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243,7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243,3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«Обеспечение качественными коммунальными услугами населения и повышение уровня благоустройства территории Покровского сельского поселения»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14052,6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11724,6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«Обеспечение общественного порядка и противодействие терроризму, экстремизму, коррупции в Покровском сельском поселении»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27535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«Охрана окружающей среды и рациональное природопользование»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70375"/>
                  </a:ext>
                </a:extLst>
              </a:tr>
              <a:tr h="3914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</a:t>
                      </a:r>
                      <a:r>
                        <a:rPr lang="ru-RU" sz="1200" baseline="0" dirty="0" smtClean="0">
                          <a:latin typeface="+mn-lt"/>
                        </a:rPr>
                        <a:t> молодежной политики в Покровском сельском поселении</a:t>
                      </a:r>
                      <a:r>
                        <a:rPr lang="ru-RU" sz="1200" dirty="0" smtClean="0">
                          <a:latin typeface="+mn-lt"/>
                        </a:rPr>
                        <a:t>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3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 физической культуры и сорта»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</a:rPr>
                        <a:t>ИТОГО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22925,6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20485,1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3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3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b="1" cap="all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Georgia" panose="02040502050405020303" pitchFamily="18" charset="0"/>
              </a:rPr>
              <a:t>Разработчиком презентации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Georgia" panose="02040502050405020303" pitchFamily="18" charset="0"/>
              </a:rPr>
              <a:t>«Бюджет для граждан» по исполнению бюджета за  2017 год является </a:t>
            </a:r>
            <a:endParaRPr lang="ru-RU" altLang="ru-RU" sz="2400" dirty="0" smtClean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altLang="ru-RU" sz="1900" b="1" dirty="0">
                <a:latin typeface="Georgia" panose="02040502050405020303" pitchFamily="18" charset="0"/>
              </a:rPr>
              <a:t>Финансовый отдел Администрации </a:t>
            </a:r>
            <a:r>
              <a:rPr lang="ru-RU" altLang="ru-RU" sz="1900" b="1" dirty="0" smtClean="0">
                <a:latin typeface="Georgia" panose="02040502050405020303" pitchFamily="18" charset="0"/>
              </a:rPr>
              <a:t>Покровского </a:t>
            </a:r>
            <a:r>
              <a:rPr lang="ru-RU" altLang="ru-RU" sz="1900" b="1" dirty="0">
                <a:latin typeface="Georgia" panose="02040502050405020303" pitchFamily="18" charset="0"/>
              </a:rPr>
              <a:t>сельского поселения</a:t>
            </a:r>
          </a:p>
          <a:p>
            <a:pPr>
              <a:defRPr/>
            </a:pPr>
            <a:r>
              <a:rPr lang="ru-RU" altLang="ru-RU" sz="1900" b="1" dirty="0">
                <a:latin typeface="Georgia" panose="02040502050405020303" pitchFamily="18" charset="0"/>
              </a:rPr>
              <a:t>Начальник </a:t>
            </a:r>
            <a:r>
              <a:rPr lang="ru-RU" altLang="ru-RU" sz="1900" b="1" dirty="0" smtClean="0">
                <a:latin typeface="Georgia" panose="02040502050405020303" pitchFamily="18" charset="0"/>
              </a:rPr>
              <a:t>Наталья Викторовна Моисеенко</a:t>
            </a:r>
            <a:endParaRPr lang="ru-RU" altLang="ru-RU" sz="19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ru-RU" altLang="ru-RU" sz="1900" b="1" dirty="0">
                <a:latin typeface="Georgia" panose="02040502050405020303" pitchFamily="18" charset="0"/>
              </a:rPr>
              <a:t>Наш адрес: 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346830, </a:t>
            </a:r>
            <a:r>
              <a:rPr lang="ru-RU" altLang="ru-RU" sz="1900" i="1" dirty="0">
                <a:latin typeface="Georgia" panose="02040502050405020303" pitchFamily="18" charset="0"/>
              </a:rPr>
              <a:t>Ростовская область, </a:t>
            </a:r>
            <a:r>
              <a:rPr lang="ru-RU" altLang="ru-RU" sz="1900" i="1" dirty="0" err="1">
                <a:latin typeface="Georgia" panose="02040502050405020303" pitchFamily="18" charset="0"/>
              </a:rPr>
              <a:t>Неклиновский</a:t>
            </a:r>
            <a:r>
              <a:rPr lang="ru-RU" altLang="ru-RU" sz="1900" i="1" dirty="0">
                <a:latin typeface="Georgia" panose="02040502050405020303" pitchFamily="18" charset="0"/>
              </a:rPr>
              <a:t> район</a:t>
            </a:r>
            <a:r>
              <a:rPr lang="ru-RU" altLang="ru-RU" sz="1900" dirty="0">
                <a:latin typeface="Georgia" panose="02040502050405020303" pitchFamily="18" charset="0"/>
              </a:rPr>
              <a:t/>
            </a:r>
            <a:br>
              <a:rPr lang="ru-RU" altLang="ru-RU" sz="1900" dirty="0">
                <a:latin typeface="Georgia" panose="02040502050405020303" pitchFamily="18" charset="0"/>
              </a:rPr>
            </a:br>
            <a:r>
              <a:rPr lang="ru-RU" altLang="ru-RU" sz="1900" i="1" dirty="0">
                <a:latin typeface="Georgia" panose="02040502050405020303" pitchFamily="18" charset="0"/>
              </a:rPr>
              <a:t>с. 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Покровское, улица Урицкого, 15</a:t>
            </a:r>
            <a:r>
              <a:rPr lang="ru-RU" altLang="ru-RU" sz="1900" dirty="0">
                <a:latin typeface="Georgia" panose="02040502050405020303" pitchFamily="18" charset="0"/>
              </a:rPr>
              <a:t/>
            </a:r>
            <a:br>
              <a:rPr lang="ru-RU" altLang="ru-RU" sz="1900" dirty="0">
                <a:latin typeface="Georgia" panose="02040502050405020303" pitchFamily="18" charset="0"/>
              </a:rPr>
            </a:br>
            <a:r>
              <a:rPr lang="ru-RU" altLang="ru-RU" sz="1900" b="1" i="1" dirty="0">
                <a:latin typeface="Georgia" panose="02040502050405020303" pitchFamily="18" charset="0"/>
              </a:rPr>
              <a:t>Телефон </a:t>
            </a:r>
            <a:r>
              <a:rPr lang="ru-RU" altLang="ru-RU" sz="1900" i="1" dirty="0">
                <a:latin typeface="Georgia" panose="02040502050405020303" pitchFamily="18" charset="0"/>
              </a:rPr>
              <a:t>: 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8-86347-2-05-77</a:t>
            </a:r>
            <a:r>
              <a:rPr lang="ru-RU" altLang="ru-RU" sz="1900" dirty="0">
                <a:latin typeface="Georgia" panose="02040502050405020303" pitchFamily="18" charset="0"/>
              </a:rPr>
              <a:t/>
            </a:r>
            <a:br>
              <a:rPr lang="ru-RU" altLang="ru-RU" sz="1900" dirty="0">
                <a:latin typeface="Georgia" panose="02040502050405020303" pitchFamily="18" charset="0"/>
              </a:rPr>
            </a:br>
            <a:r>
              <a:rPr lang="ru-RU" altLang="ru-RU" sz="1900" b="1" i="1" dirty="0">
                <a:latin typeface="Georgia" panose="02040502050405020303" pitchFamily="18" charset="0"/>
              </a:rPr>
              <a:t>Электронный адрес </a:t>
            </a:r>
            <a:r>
              <a:rPr lang="ru-RU" altLang="ru-RU" sz="1900" i="1" dirty="0">
                <a:latin typeface="Georgia" panose="02040502050405020303" pitchFamily="18" charset="0"/>
              </a:rPr>
              <a:t>: 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sp26276@donpac.ru</a:t>
            </a:r>
            <a:endParaRPr lang="ru-RU" altLang="ru-RU" sz="19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1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384</Words>
  <Application>Microsoft Office PowerPoint</Application>
  <PresentationFormat>Экран (4:3)</PresentationFormat>
  <Paragraphs>115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Batang</vt:lpstr>
      <vt:lpstr>Arial</vt:lpstr>
      <vt:lpstr>Arial Black</vt:lpstr>
      <vt:lpstr>Calibri</vt:lpstr>
      <vt:lpstr>Georgia</vt:lpstr>
      <vt:lpstr>Segoe UI</vt:lpstr>
      <vt:lpstr>Tahoma</vt:lpstr>
      <vt:lpstr>Times New Roman</vt:lpstr>
      <vt:lpstr>Тема Office</vt:lpstr>
      <vt:lpstr>Отчет об исполнении  бюджета Покровского сельского поселения Неклиновского района за 2017 год</vt:lpstr>
      <vt:lpstr>Основные параметры бюджета Покровского сельского поселения Неклиновского района за 2017 год</vt:lpstr>
      <vt:lpstr>В общем объеме доходов бюджета Покровского сельского поселения  Неклиновского района за 2017 год</vt:lpstr>
      <vt:lpstr>Структура налоговых и неналоговых доходов бюджета за 2017 год</vt:lpstr>
      <vt:lpstr>Динамика поступления налога на доходы физических лиц в бюджет Покровского сельского поселения</vt:lpstr>
      <vt:lpstr> Структура расходов бюджета за 2017 год </vt:lpstr>
      <vt:lpstr>Исполнение муниципальных программ Покровского сельского поселения за 2017 год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Михайловского сельского поселения Красносулинского района за 2016 год</dc:title>
  <dc:creator>Дело</dc:creator>
  <cp:lastModifiedBy>admin</cp:lastModifiedBy>
  <cp:revision>59</cp:revision>
  <dcterms:created xsi:type="dcterms:W3CDTF">2017-07-06T06:14:33Z</dcterms:created>
  <dcterms:modified xsi:type="dcterms:W3CDTF">2018-05-16T10:27:11Z</dcterms:modified>
</cp:coreProperties>
</file>