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320" r:id="rId2"/>
  </p:sldMasterIdLst>
  <p:notesMasterIdLst>
    <p:notesMasterId r:id="rId11"/>
  </p:notesMasterIdLst>
  <p:handoutMasterIdLst>
    <p:handoutMasterId r:id="rId12"/>
  </p:handoutMasterIdLst>
  <p:sldIdLst>
    <p:sldId id="428" r:id="rId3"/>
    <p:sldId id="453" r:id="rId4"/>
    <p:sldId id="484" r:id="rId5"/>
    <p:sldId id="468" r:id="rId6"/>
    <p:sldId id="469" r:id="rId7"/>
    <p:sldId id="470" r:id="rId8"/>
    <p:sldId id="472" r:id="rId9"/>
    <p:sldId id="479" r:id="rId1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7D7D"/>
    <a:srgbClr val="6666FF"/>
    <a:srgbClr val="005024"/>
    <a:srgbClr val="003B68"/>
    <a:srgbClr val="A33F0D"/>
    <a:srgbClr val="7A0000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1" autoAdjust="0"/>
    <p:restoredTop sz="98872" autoAdjust="0"/>
  </p:normalViewPr>
  <p:slideViewPr>
    <p:cSldViewPr>
      <p:cViewPr varScale="1">
        <p:scale>
          <a:sx n="58" d="100"/>
          <a:sy n="58" d="100"/>
        </p:scale>
        <p:origin x="47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10274,8 </a:t>
            </a: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00091725376433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123047607077521E-3"/>
          <c:y val="0.11557421930940365"/>
          <c:w val="0.61531263617208065"/>
          <c:h val="0.846964974411540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10274,8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B653-4389-84F1-DA166246AAF0}"/>
              </c:ext>
            </c:extLst>
          </c:dPt>
          <c:dPt>
            <c:idx val="1"/>
            <c:bubble3D val="0"/>
            <c:explosion val="9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B653-4389-84F1-DA166246AAF0}"/>
              </c:ext>
            </c:extLst>
          </c:dPt>
          <c:dPt>
            <c:idx val="2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02-B653-4389-84F1-DA166246AAF0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B653-4389-84F1-DA166246AAF0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4-B653-4389-84F1-DA166246AAF0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653-4389-84F1-DA166246AAF0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B653-4389-84F1-DA166246AAF0}"/>
              </c:ext>
            </c:extLst>
          </c:dPt>
          <c:dLbls>
            <c:dLbl>
              <c:idx val="0"/>
              <c:layout>
                <c:manualLayout>
                  <c:x val="6.3013342082239715E-2"/>
                  <c:y val="-4.1370856145839602E-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53-4389-84F1-DA166246AAF0}"/>
                </c:ext>
              </c:extLst>
            </c:dLbl>
            <c:dLbl>
              <c:idx val="3"/>
              <c:layout>
                <c:manualLayout>
                  <c:x val="-7.452569991251097E-2"/>
                  <c:y val="-6.6915753177911583E-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53-4389-84F1-DA166246AAF0}"/>
                </c:ext>
              </c:extLst>
            </c:dLbl>
            <c:dLbl>
              <c:idx val="4"/>
              <c:layout>
                <c:manualLayout>
                  <c:x val="-0.13980271216097989"/>
                  <c:y val="-7.1447599756666577E-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53-4389-84F1-DA166246AAF0}"/>
                </c:ext>
              </c:extLst>
            </c:dLbl>
            <c:dLbl>
              <c:idx val="5"/>
              <c:layout>
                <c:manualLayout>
                  <c:x val="-9.5449146981627292E-2"/>
                  <c:y val="-0.1066961808689150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53-4389-84F1-DA166246AAF0}"/>
                </c:ext>
              </c:extLst>
            </c:dLbl>
            <c:dLbl>
              <c:idx val="6"/>
              <c:layout>
                <c:manualLayout>
                  <c:x val="-4.6064195100612416E-2"/>
                  <c:y val="-0.13126433093342527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653-4389-84F1-DA166246AAF0}"/>
                </c:ext>
              </c:extLst>
            </c:dLbl>
            <c:dLbl>
              <c:idx val="7"/>
              <c:layout>
                <c:manualLayout>
                  <c:x val="2.374475065616798E-2"/>
                  <c:y val="-0.12981051414208261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53-4389-84F1-DA166246AAF0}"/>
                </c:ext>
              </c:extLst>
            </c:dLbl>
            <c:dLbl>
              <c:idx val="8"/>
              <c:layout>
                <c:manualLayout>
                  <c:x val="3.7378062117235406E-2"/>
                  <c:y val="-9.0924633495778506E-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53-4389-84F1-DA166246AAF0}"/>
                </c:ext>
              </c:extLst>
            </c:dLbl>
            <c:dLbl>
              <c:idx val="9"/>
              <c:layout>
                <c:manualLayout>
                  <c:x val="4.6764216972878414E-2"/>
                  <c:y val="3.2709958619952052E-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53-4389-84F1-DA166246AA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НДФЛ-4526,9</c:v>
                </c:pt>
                <c:pt idx="1">
                  <c:v>Налоги на совокупный доход -1634,2</c:v>
                </c:pt>
                <c:pt idx="2">
                  <c:v>Доходы от использования имущества, находящегося в гос. и муниципальной собственности - 272,6</c:v>
                </c:pt>
                <c:pt idx="3">
                  <c:v>Налоги на имущество - 3823,2</c:v>
                </c:pt>
                <c:pt idx="4">
                  <c:v>Штрафы, санкции, возмещение ущерба - 17,9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0.441</c:v>
                </c:pt>
                <c:pt idx="1">
                  <c:v>0.159</c:v>
                </c:pt>
                <c:pt idx="2">
                  <c:v>2.5999999999999999E-2</c:v>
                </c:pt>
                <c:pt idx="3">
                  <c:v>0.372</c:v>
                </c:pt>
                <c:pt idx="4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53-4389-84F1-DA166246A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274539945147311"/>
          <c:y val="0.11133194825147966"/>
          <c:w val="0.23782767849243563"/>
          <c:h val="0.8381339804808212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92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solidFill>
            <a:srgbClr val="FFFF00"/>
          </a:solidFill>
        </a:ln>
      </c:spPr>
    </c:sideWall>
    <c:backWall>
      <c:thickness val="0"/>
      <c:spPr>
        <a:ln>
          <a:solidFill>
            <a:srgbClr val="FFFF00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D-47E9-849E-5DDA012FA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973024"/>
        <c:axId val="1"/>
        <c:axId val="0"/>
      </c:bar3DChart>
      <c:catAx>
        <c:axId val="17097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17097302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ln>
          <a:solidFill>
            <a:srgbClr val="FFC000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средств других бюджетов бюджетной системы РФ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2883435582822086"/>
                  <c:y val="7.499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3F-4A24-AE41-4CE174F56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0-4DD3-95FD-88D0179C21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собственных средств бюджета Покровского сельского поселения Неклиновского района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12981.8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0-4DD3-95FD-88D0179C21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one"/>
        <c:axId val="170974688"/>
        <c:axId val="1"/>
        <c:axId val="0"/>
      </c:bar3DChart>
      <c:catAx>
        <c:axId val="1709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0974688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6.6298342541436461E-2"/>
          <c:y val="1.547987616099071E-2"/>
          <c:w val="0.86832412523020253"/>
          <c:h val="0.19504643962848298"/>
        </c:manualLayout>
      </c:layout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66150989912203462"/>
          <c:y val="4.2498415412822177E-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09027392918793E-2"/>
          <c:y val="0"/>
          <c:w val="0.63834853686650606"/>
          <c:h val="0.89552599911924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13282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EFB2-4C6B-8394-6B56E4BB0D39}"/>
              </c:ext>
            </c:extLst>
          </c:dPt>
          <c:dPt>
            <c:idx val="1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FB2-4C6B-8394-6B56E4BB0D39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EFB2-4C6B-8394-6B56E4BB0D39}"/>
              </c:ext>
            </c:extLst>
          </c:dPt>
          <c:dPt>
            <c:idx val="3"/>
            <c:bubble3D val="0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03-EFB2-4C6B-8394-6B56E4BB0D39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EFB2-4C6B-8394-6B56E4BB0D39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EFB2-4C6B-8394-6B56E4BB0D3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6-EFB2-4C6B-8394-6B56E4BB0D39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FB2-4C6B-8394-6B56E4BB0D3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FB2-4C6B-8394-6B56E4BB0D39}"/>
              </c:ext>
            </c:extLst>
          </c:dPt>
          <c:dLbls>
            <c:dLbl>
              <c:idx val="0"/>
              <c:layout>
                <c:manualLayout>
                  <c:x val="-0.13407882869174018"/>
                  <c:y val="-1.637862336511160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B2-4C6B-8394-6B56E4BB0D39}"/>
                </c:ext>
              </c:extLst>
            </c:dLbl>
            <c:dLbl>
              <c:idx val="1"/>
              <c:layout>
                <c:manualLayout>
                  <c:x val="-3.7377061879914512E-2"/>
                  <c:y val="-0.1085039042573147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B2-4C6B-8394-6B56E4BB0D39}"/>
                </c:ext>
              </c:extLst>
            </c:dLbl>
            <c:dLbl>
              <c:idx val="2"/>
              <c:layout>
                <c:manualLayout>
                  <c:x val="-8.2923401264933194E-2"/>
                  <c:y val="0.12368609540304674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B2-4C6B-8394-6B56E4BB0D39}"/>
                </c:ext>
              </c:extLst>
            </c:dLbl>
            <c:dLbl>
              <c:idx val="3"/>
              <c:layout>
                <c:manualLayout>
                  <c:x val="-2.8109627547435001E-3"/>
                  <c:y val="-6.200868438131452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B2-4C6B-8394-6B56E4BB0D39}"/>
                </c:ext>
              </c:extLst>
            </c:dLbl>
            <c:dLbl>
              <c:idx val="4"/>
              <c:layout>
                <c:manualLayout>
                  <c:x val="-0.1110330288123679"/>
                  <c:y val="5.4183271464966112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FB2-4C6B-8394-6B56E4BB0D39}"/>
                </c:ext>
              </c:extLst>
            </c:dLbl>
            <c:dLbl>
              <c:idx val="5"/>
              <c:layout>
                <c:manualLayout>
                  <c:x val="0"/>
                  <c:y val="0.12821533839155441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B2-4C6B-8394-6B56E4BB0D39}"/>
                </c:ext>
              </c:extLst>
            </c:dLbl>
            <c:dLbl>
              <c:idx val="6"/>
              <c:layout>
                <c:manualLayout>
                  <c:x val="5.3701783411999722E-2"/>
                  <c:y val="-3.9855196733711601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B2-4C6B-8394-6B56E4BB0D39}"/>
                </c:ext>
              </c:extLst>
            </c:dLbl>
            <c:dLbl>
              <c:idx val="7"/>
              <c:layout>
                <c:manualLayout>
                  <c:x val="8.0840079459498365E-2"/>
                  <c:y val="-1.8643328514254115E-3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B2-4C6B-8394-6B56E4BB0D39}"/>
                </c:ext>
              </c:extLst>
            </c:dLbl>
            <c:dLbl>
              <c:idx val="8"/>
              <c:layout>
                <c:manualLayout>
                  <c:x val="-7.8547702560815585E-2"/>
                  <c:y val="-4.5841459382692386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B2-4C6B-8394-6B56E4BB0D39}"/>
                </c:ext>
              </c:extLst>
            </c:dLbl>
            <c:dLbl>
              <c:idx val="9"/>
              <c:layout>
                <c:manualLayout>
                  <c:x val="-7.5994057873759934E-3"/>
                  <c:y val="-9.409346083366997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B2-4C6B-8394-6B56E4BB0D39}"/>
                </c:ext>
              </c:extLst>
            </c:dLbl>
            <c:dLbl>
              <c:idx val="10"/>
              <c:layout>
                <c:manualLayout>
                  <c:x val="0.12929790485161521"/>
                  <c:y val="-9.3496974231778801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B2-4C6B-8394-6B56E4BB0D39}"/>
                </c:ext>
              </c:extLst>
            </c:dLbl>
            <c:dLbl>
              <c:idx val="11"/>
              <c:layout>
                <c:manualLayout>
                  <c:x val="0.1054059006942514"/>
                  <c:y val="-4.0373693418268124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B2-4C6B-8394-6B56E4BB0D39}"/>
                </c:ext>
              </c:extLst>
            </c:dLbl>
            <c:dLbl>
              <c:idx val="12"/>
              <c:layout>
                <c:manualLayout>
                  <c:x val="7.4486836490604433E-2"/>
                  <c:y val="8.4997249301617568E-3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B2-4C6B-8394-6B56E4BB0D39}"/>
                </c:ext>
              </c:extLst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Соцполитика - 182,7</c:v>
                </c:pt>
                <c:pt idx="1">
                  <c:v>Физкультура и спорт - 70,4</c:v>
                </c:pt>
                <c:pt idx="2">
                  <c:v>ЖКХ - 6575,6</c:v>
                </c:pt>
                <c:pt idx="3">
                  <c:v>Общегосударственные вопросы - 6221,5</c:v>
                </c:pt>
                <c:pt idx="4">
                  <c:v>Образование - 32,4</c:v>
                </c:pt>
                <c:pt idx="5">
                  <c:v>Нацбезопасность - 12,7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1.4E-2</c:v>
                </c:pt>
                <c:pt idx="1">
                  <c:v>5.0000000000000001E-3</c:v>
                </c:pt>
                <c:pt idx="2">
                  <c:v>0.495</c:v>
                </c:pt>
                <c:pt idx="3">
                  <c:v>0.46800000000000003</c:v>
                </c:pt>
                <c:pt idx="4">
                  <c:v>2.3999999999999998E-3</c:v>
                </c:pt>
                <c:pt idx="5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B2-4C6B-8394-6B56E4BB0D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70904436860068254"/>
          <c:y val="5.4666666666666669E-2"/>
          <c:w val="0.28156996587030714"/>
          <c:h val="0.94400000000000006"/>
        </c:manualLayout>
      </c:layout>
      <c:overlay val="0"/>
      <c:txPr>
        <a:bodyPr/>
        <a:lstStyle/>
        <a:p>
          <a:pPr>
            <a:defRPr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66150989912203462"/>
          <c:y val="4.2498415412822177E-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09027392918803E-2"/>
          <c:y val="0"/>
          <c:w val="0.6383485368665065"/>
          <c:h val="0.89552599911924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13282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D8F7-4780-B5B1-B0921AA01ED1}"/>
              </c:ext>
            </c:extLst>
          </c:dPt>
          <c:dPt>
            <c:idx val="1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8F7-4780-B5B1-B0921AA01ED1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8F7-4780-B5B1-B0921AA01ED1}"/>
              </c:ext>
            </c:extLst>
          </c:dPt>
          <c:dLbls>
            <c:dLbl>
              <c:idx val="0"/>
              <c:layout>
                <c:manualLayout>
                  <c:x val="-0.10034807739637094"/>
                  <c:y val="-0.12474902387017275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F7-4780-B5B1-B0921AA01ED1}"/>
                </c:ext>
              </c:extLst>
            </c:dLbl>
            <c:dLbl>
              <c:idx val="1"/>
              <c:layout>
                <c:manualLayout>
                  <c:x val="5.8197004679690002E-2"/>
                  <c:y val="8.48677456186266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F7-4780-B5B1-B0921AA01ED1}"/>
                </c:ext>
              </c:extLst>
            </c:dLbl>
            <c:dLbl>
              <c:idx val="2"/>
              <c:layout>
                <c:manualLayout>
                  <c:x val="-3.7946124249930505E-2"/>
                  <c:y val="-2.5058628023927752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F7-4780-B5B1-B0921AA01ED1}"/>
                </c:ext>
              </c:extLst>
            </c:dLbl>
            <c:dLbl>
              <c:idx val="3"/>
              <c:layout>
                <c:manualLayout>
                  <c:x val="7.0270600462834284E-3"/>
                  <c:y val="-5.138702794736370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F7-4780-B5B1-B0921AA01ED1}"/>
                </c:ext>
              </c:extLst>
            </c:dLbl>
            <c:dLbl>
              <c:idx val="4"/>
              <c:layout>
                <c:manualLayout>
                  <c:x val="8.8540956583171265E-2"/>
                  <c:y val="-6.481040259248309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F7-4780-B5B1-B0921AA01ED1}"/>
                </c:ext>
              </c:extLst>
            </c:dLbl>
            <c:dLbl>
              <c:idx val="5"/>
              <c:layout>
                <c:manualLayout>
                  <c:x val="1.1218065055304626E-2"/>
                  <c:y val="-3.524374132459191E-3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F7-4780-B5B1-B0921AA01ED1}"/>
                </c:ext>
              </c:extLst>
            </c:dLbl>
            <c:dLbl>
              <c:idx val="6"/>
              <c:layout>
                <c:manualLayout>
                  <c:x val="-5.32839277525274E-3"/>
                  <c:y val="-3.348055035384286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F7-4780-B5B1-B0921AA01ED1}"/>
                </c:ext>
              </c:extLst>
            </c:dLbl>
            <c:dLbl>
              <c:idx val="7"/>
              <c:layout>
                <c:manualLayout>
                  <c:x val="4.0081133218008394E-2"/>
                  <c:y val="2.788328070642776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F7-4780-B5B1-B0921AA01ED1}"/>
                </c:ext>
              </c:extLst>
            </c:dLbl>
            <c:dLbl>
              <c:idx val="8"/>
              <c:layout>
                <c:manualLayout>
                  <c:x val="-7.8547702560815585E-2"/>
                  <c:y val="-4.5841459382692386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F7-4780-B5B1-B0921AA01ED1}"/>
                </c:ext>
              </c:extLst>
            </c:dLbl>
            <c:dLbl>
              <c:idx val="9"/>
              <c:layout>
                <c:manualLayout>
                  <c:x val="-7.5994057873759934E-3"/>
                  <c:y val="-9.409346083367004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F7-4780-B5B1-B0921AA01ED1}"/>
                </c:ext>
              </c:extLst>
            </c:dLbl>
            <c:dLbl>
              <c:idx val="10"/>
              <c:layout>
                <c:manualLayout>
                  <c:x val="0.12929790485161521"/>
                  <c:y val="-9.3496974231778801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F7-4780-B5B1-B0921AA01ED1}"/>
                </c:ext>
              </c:extLst>
            </c:dLbl>
            <c:dLbl>
              <c:idx val="11"/>
              <c:layout>
                <c:manualLayout>
                  <c:x val="0.1054059006942514"/>
                  <c:y val="-4.0373693418268124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F7-4780-B5B1-B0921AA01ED1}"/>
                </c:ext>
              </c:extLst>
            </c:dLbl>
            <c:dLbl>
              <c:idx val="12"/>
              <c:layout>
                <c:manualLayout>
                  <c:x val="7.4486836490604433E-2"/>
                  <c:y val="8.4997249301617568E-3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F7-4780-B5B1-B0921AA01ED1}"/>
                </c:ext>
              </c:extLst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политика 182,7</c:v>
                </c:pt>
                <c:pt idx="1">
                  <c:v>Молодежная политека 32,4</c:v>
                </c:pt>
                <c:pt idx="2">
                  <c:v>Физическая культура и спорт 70,4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1.4E-2</c:v>
                </c:pt>
                <c:pt idx="1">
                  <c:v>2E-3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8F7-4780-B5B1-B0921AA01E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63225255972696237"/>
          <c:y val="0.10533333333333333"/>
          <c:w val="0.35836177474402731"/>
          <c:h val="0.89066666666666661"/>
        </c:manualLayout>
      </c:layout>
      <c:overlay val="0"/>
      <c:txPr>
        <a:bodyPr/>
        <a:lstStyle/>
        <a:p>
          <a:pPr>
            <a:defRPr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66150989912203462"/>
          <c:y val="4.2498687664041992E-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09027392918834E-2"/>
          <c:y val="0"/>
          <c:w val="0.63834853686650739"/>
          <c:h val="0.89552599911924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13282 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AA48-4890-88D0-ABD385AA4A43}"/>
              </c:ext>
            </c:extLst>
          </c:dPt>
          <c:dLbls>
            <c:dLbl>
              <c:idx val="0"/>
              <c:layout>
                <c:manualLayout>
                  <c:x val="1.6300817281887644E-2"/>
                  <c:y val="2.5251031121110039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48-4890-88D0-ABD385AA4A43}"/>
                </c:ext>
              </c:extLst>
            </c:dLbl>
            <c:dLbl>
              <c:idx val="1"/>
              <c:layout>
                <c:manualLayout>
                  <c:x val="-2.0506067838684375E-2"/>
                  <c:y val="-7.703693288338993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8-4890-88D0-ABD385AA4A43}"/>
                </c:ext>
              </c:extLst>
            </c:dLbl>
            <c:dLbl>
              <c:idx val="2"/>
              <c:layout>
                <c:manualLayout>
                  <c:x val="0.14194661293492541"/>
                  <c:y val="3.684608173978261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48-4890-88D0-ABD385AA4A43}"/>
                </c:ext>
              </c:extLst>
            </c:dLbl>
            <c:dLbl>
              <c:idx val="3"/>
              <c:layout>
                <c:manualLayout>
                  <c:x val="-0.10400048868499465"/>
                  <c:y val="-3.7679040119985192E-3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48-4890-88D0-ABD385AA4A43}"/>
                </c:ext>
              </c:extLst>
            </c:dLbl>
            <c:dLbl>
              <c:idx val="4"/>
              <c:layout>
                <c:manualLayout>
                  <c:x val="-2.9513652194390408E-2"/>
                  <c:y val="-5.766760404949416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48-4890-88D0-ABD385AA4A43}"/>
                </c:ext>
              </c:extLst>
            </c:dLbl>
            <c:dLbl>
              <c:idx val="5"/>
              <c:layout>
                <c:manualLayout>
                  <c:x val="1.1218065055304626E-2"/>
                  <c:y val="-3.5243741324591962E-3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48-4890-88D0-ABD385AA4A43}"/>
                </c:ext>
              </c:extLst>
            </c:dLbl>
            <c:dLbl>
              <c:idx val="6"/>
              <c:layout>
                <c:manualLayout>
                  <c:x val="-5.3283927752527434E-3"/>
                  <c:y val="-3.3480550353842863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48-4890-88D0-ABD385AA4A43}"/>
                </c:ext>
              </c:extLst>
            </c:dLbl>
            <c:dLbl>
              <c:idx val="7"/>
              <c:layout>
                <c:manualLayout>
                  <c:x val="4.0081133218008394E-2"/>
                  <c:y val="2.7883280706427815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48-4890-88D0-ABD385AA4A43}"/>
                </c:ext>
              </c:extLst>
            </c:dLbl>
            <c:dLbl>
              <c:idx val="8"/>
              <c:layout>
                <c:manualLayout>
                  <c:x val="-7.8547702560815585E-2"/>
                  <c:y val="-4.5841459382692386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48-4890-88D0-ABD385AA4A43}"/>
                </c:ext>
              </c:extLst>
            </c:dLbl>
            <c:dLbl>
              <c:idx val="9"/>
              <c:layout>
                <c:manualLayout>
                  <c:x val="-7.5994057873759934E-3"/>
                  <c:y val="-9.409346083367022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48-4890-88D0-ABD385AA4A43}"/>
                </c:ext>
              </c:extLst>
            </c:dLbl>
            <c:dLbl>
              <c:idx val="10"/>
              <c:layout>
                <c:manualLayout>
                  <c:x val="0.12929790485161521"/>
                  <c:y val="-9.3496974231778801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48-4890-88D0-ABD385AA4A43}"/>
                </c:ext>
              </c:extLst>
            </c:dLbl>
            <c:dLbl>
              <c:idx val="11"/>
              <c:layout>
                <c:manualLayout>
                  <c:x val="0.1054059006942514"/>
                  <c:y val="-4.0373693418268124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48-4890-88D0-ABD385AA4A43}"/>
                </c:ext>
              </c:extLst>
            </c:dLbl>
            <c:dLbl>
              <c:idx val="12"/>
              <c:layout>
                <c:manualLayout>
                  <c:x val="7.4486836490604433E-2"/>
                  <c:y val="8.4997249301617568E-3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48-4890-88D0-ABD385AA4A43}"/>
                </c:ext>
              </c:extLst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Пенсионное обеспечение - 182,7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A48-4890-88D0-ABD385AA4A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4334470989761083"/>
          <c:y val="0.13213213213213212"/>
          <c:w val="0.34726962457337879"/>
          <c:h val="0.86936936936936948"/>
        </c:manualLayout>
      </c:layout>
      <c:overlay val="0"/>
      <c:txPr>
        <a:bodyPr/>
        <a:lstStyle/>
        <a:p>
          <a:pPr>
            <a:defRPr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0.25564</cdr:x>
      <cdr:y>0.265</cdr:y>
    </cdr:from>
    <cdr:to>
      <cdr:x>0.3582</cdr:x>
      <cdr:y>0.32625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1219200"/>
          <a:ext cx="89309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2,5</a:t>
          </a:r>
        </a:p>
        <a:p xmlns:a="http://schemas.openxmlformats.org/drawingml/2006/main">
          <a:pPr algn="ctr"/>
          <a:endParaRPr lang="ru-RU" sz="1100" dirty="0"/>
        </a:p>
      </cdr:txBody>
    </cdr:sp>
  </cdr:relSizeAnchor>
  <cdr:relSizeAnchor xmlns:cdr="http://schemas.openxmlformats.org/drawingml/2006/chartDrawing">
    <cdr:from>
      <cdr:x>0.49223</cdr:x>
      <cdr:y>0.265</cdr:y>
    </cdr:from>
    <cdr:to>
      <cdr:x>0.57609</cdr:x>
      <cdr:y>0.34113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67217" y="1219200"/>
          <a:ext cx="730647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0.74636</cdr:x>
      <cdr:y>0.67638</cdr:y>
    </cdr:from>
    <cdr:to>
      <cdr:x>0.83957</cdr:x>
      <cdr:y>0.75275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76965" y="3276600"/>
          <a:ext cx="811868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2,6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0.36942</cdr:x>
      <cdr:y>0.37188</cdr:y>
    </cdr:from>
    <cdr:to>
      <cdr:x>0.45714</cdr:x>
      <cdr:y>0.448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200400" y="1752600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0.62331</cdr:x>
      <cdr:y>0.40213</cdr:y>
    </cdr:from>
    <cdr:to>
      <cdr:x>0.71103</cdr:x>
      <cdr:y>0.509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410226" y="1905000"/>
          <a:ext cx="762006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5337F2-4FEE-4E24-B89A-E81F94697B0F}" type="datetimeFigureOut">
              <a:rPr lang="ru-RU"/>
              <a:pPr>
                <a:defRPr/>
              </a:pPr>
              <a:t>02.02.2018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19E4FF-80BD-4DD2-9136-6E81783E5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10CFB9-B879-4713-82E3-A865E991A505}" type="datetimeFigureOut">
              <a:rPr lang="ru-RU"/>
              <a:pPr>
                <a:defRPr/>
              </a:pPr>
              <a:t>02.02.2018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1703CF-FAB7-433C-B6D0-A7974140E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AC865E-0E8C-47B3-AC33-CC198414C4A0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B7DD6D-061A-4B9E-BE50-92AA0B06AF88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0507FF-A154-47F1-9DC3-8066CFF5D77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8356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249963-DEBF-48B3-A42C-FDCE0EC3E927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BF95-226B-4A13-B1FA-B0F70E3228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360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F31DB3-9556-4873-9E1D-891D937C99F5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1E145-4707-40BF-AF8D-D76B127E4E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419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027A-DA48-4DAB-9154-38FE82B5D17B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5FD25-268A-4391-8096-35AAA26231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534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659C-F1D9-44DA-8DCC-A0C9B0C4729A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888838-1C4C-4540-9F5E-BFC73CF5FA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35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21DC-9930-4D39-AC69-D4F4DE469CE5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2DD42-FE48-47CD-A03E-21BE1A764C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549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286F-53EA-4DD0-9C66-C249DF4F0F18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F4086C-4ABC-46FC-AB3E-D59D8CA0E5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660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2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D682-6AC1-4B60-8C51-B7A436FE8782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9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3A5DE0-24E0-4B4C-9166-E430CA9241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4136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095F-1B5D-4158-AE26-A40A2E884FD4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DCAD07-BD9D-4771-AFE0-D301655883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513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5E84-88EB-4196-8DEF-E197010580C2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77B23E-3F63-4FCC-90D9-41EA67597F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20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BD5972-7049-4A2A-BFC9-367C41B4117F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E131ED-56E7-4CCC-91C3-1E83A26FE4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457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E2FCAA-E54C-4341-B088-64F1706C1C28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10FCBC-70BA-4E9E-89BA-9FD834DA40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2411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51C1EC-FA72-422B-8FC6-D9590F7AF92C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78B16-4AC3-4561-A849-C057C71E77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039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D0FBF6-53B1-4079-B619-7FAFCB19B450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D31B37-6FEC-4DFC-9EB9-934D9470BE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012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DB5B09-0ADF-4995-AF74-D2556E9B4CC4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C0E60-5778-4E07-866B-8486D0A5BA7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860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1C8F87-872E-4EB8-93F3-5D220A4CC81B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076A7-A35A-4297-9409-AF7A8D5FCE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283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B7DB29-9FC9-4EB3-974A-C7FD7AEE4524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8615A-20BF-4410-AA92-6CAA6594A4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438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C56367-F4C2-403E-BF68-15500BF4E05B}" type="datetime1">
              <a:rPr lang="en-US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B0C6F-337F-4397-AADD-B80BF692DD5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234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9A77A832-C87C-458C-A2E6-B9EBBF7B77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eaLnBrk="1" hangingPunct="1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8711C5-515F-4743-8E98-22EFA3D84BEF}" type="datetime1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hangingPunct="1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A3E13"/>
                </a:solidFill>
              </a:defRPr>
            </a:lvl1pPr>
          </a:lstStyle>
          <a:p>
            <a:pPr>
              <a:defRPr/>
            </a:pPr>
            <a:fld id="{3A3FFD54-9B4E-4B84-A800-666F040498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7" r:id="rId1"/>
    <p:sldLayoutId id="2147486728" r:id="rId2"/>
    <p:sldLayoutId id="2147486729" r:id="rId3"/>
    <p:sldLayoutId id="2147486730" r:id="rId4"/>
    <p:sldLayoutId id="2147486731" r:id="rId5"/>
    <p:sldLayoutId id="2147486732" r:id="rId6"/>
    <p:sldLayoutId id="214748673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295401"/>
            <a:ext cx="9067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Покровского сельского </a:t>
            </a:r>
            <a:r>
              <a:rPr lang="ru-RU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Неклиновского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за 9 месяцев 2017 года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EAF05C2-6BCB-4B6E-A669-705F9D8431AA}" type="slidenum">
              <a:rPr lang="en-US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</a:rPr>
              <a:pPr eaLnBrk="1" hangingPunct="1">
                <a:defRPr/>
              </a:pPr>
              <a:t>2</a:t>
            </a:fld>
            <a:endParaRPr lang="en-US" altLang="ru-RU" sz="1800" b="1" smtClean="0">
              <a:effectLst>
                <a:outerShdw blurRad="38100" dist="38100" dir="2700000" algn="tl">
                  <a:srgbClr val="C0C0C0"/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400" kern="0" dirty="0">
                <a:latin typeface="+mj-lt"/>
                <a:ea typeface="+mj-ea"/>
                <a:cs typeface="+mj-cs"/>
              </a:rPr>
              <a:t>Основные показатели исполнения бюджета за 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9 месяцев 2017 года</a:t>
            </a:r>
            <a:endParaRPr lang="ru-RU" sz="24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04530"/>
              </p:ext>
            </p:extLst>
          </p:nvPr>
        </p:nvGraphicFramePr>
        <p:xfrm>
          <a:off x="0" y="838200"/>
          <a:ext cx="9144000" cy="276225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33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Доходная часть бюджета</a:t>
                      </a: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2017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01.09.2017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21158,7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10575,0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7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 </a:t>
                      </a: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20758,5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10274,8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49,5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безвозмездные поступления </a:t>
                      </a: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88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53005"/>
              </p:ext>
            </p:extLst>
          </p:nvPr>
        </p:nvGraphicFramePr>
        <p:xfrm>
          <a:off x="0" y="3581400"/>
          <a:ext cx="9144000" cy="3133725"/>
        </p:xfrm>
        <a:graphic>
          <a:graphicData uri="http://schemas.openxmlformats.org/drawingml/2006/table">
            <a:tbl>
              <a:tblPr/>
              <a:tblGrid>
                <a:gridCol w="362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31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7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2017 г.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01.09.2017 г.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4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23829,3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13282,0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55,7%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7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т.ч. собственные средства бюджета Покровского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Неклиновского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23829,3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13282,0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55,7%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5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-; Профицит +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-2670,7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-2707,0</a:t>
                      </a: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17" marB="7201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E8A318-025A-4BF6-9684-5D298E773780}" type="slidenum">
              <a:rPr lang="en-US" altLang="ru-RU" sz="1200" smtClean="0">
                <a:solidFill>
                  <a:srgbClr val="BA3E1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ru-RU" sz="1200">
              <a:solidFill>
                <a:srgbClr val="BA3E13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362767"/>
              </p:ext>
            </p:extLst>
          </p:nvPr>
        </p:nvGraphicFramePr>
        <p:xfrm>
          <a:off x="50800" y="812800"/>
          <a:ext cx="9042400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304800" y="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</a:t>
            </a:r>
            <a:r>
              <a:rPr lang="ru-RU" alt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</a:t>
            </a:r>
            <a:r>
              <a:rPr lang="ru-RU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alt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alt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alt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2017 года</a:t>
            </a:r>
            <a:endParaRPr lang="ru-RU" alt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8C940A-25FE-4301-B748-34E3E88F7B9A}" type="slidenum">
              <a:rPr lang="en-US" altLang="ru-RU" sz="1200">
                <a:solidFill>
                  <a:srgbClr val="BA3E1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ru-RU" sz="1200">
              <a:solidFill>
                <a:srgbClr val="BA3E13"/>
              </a:solidFill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586821"/>
              </p:ext>
            </p:extLst>
          </p:nvPr>
        </p:nvGraphicFramePr>
        <p:xfrm>
          <a:off x="279400" y="1651000"/>
          <a:ext cx="85852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7010400" y="1676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altLang="ru-RU" sz="18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D7AAED-560F-4900-9E05-2C66033286D8}" type="slidenum">
              <a:rPr lang="en-US" altLang="ru-RU" sz="1200">
                <a:solidFill>
                  <a:srgbClr val="BA3E1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ru-RU" sz="1200">
              <a:solidFill>
                <a:srgbClr val="BA3E13"/>
              </a:solidFill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30088"/>
              </p:ext>
            </p:extLst>
          </p:nvPr>
        </p:nvGraphicFramePr>
        <p:xfrm>
          <a:off x="279400" y="1422400"/>
          <a:ext cx="82804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010400" y="1066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Тыс. </a:t>
            </a:r>
            <a:r>
              <a:rPr lang="ru-RU" altLang="ru-RU" sz="1800" dirty="0">
                <a:solidFill>
                  <a:schemeClr val="tx1"/>
                </a:solidFill>
              </a:rPr>
              <a:t>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FFE6EE-8AB6-4AEB-AEA9-06EE07FA3D83}" type="slidenum">
              <a:rPr lang="en-US" altLang="ru-RU" sz="1200">
                <a:solidFill>
                  <a:srgbClr val="BA3E1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ru-RU" sz="1200">
              <a:solidFill>
                <a:srgbClr val="BA3E13"/>
              </a:solidFill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123239"/>
              </p:ext>
            </p:extLst>
          </p:nvPr>
        </p:nvGraphicFramePr>
        <p:xfrm>
          <a:off x="104775" y="1103313"/>
          <a:ext cx="8934450" cy="587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04800" y="0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2017 года 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E1EBF2-F984-431D-A745-ABF3DA844832}" type="slidenum">
              <a:rPr lang="en-US" altLang="ru-RU" sz="1200">
                <a:solidFill>
                  <a:srgbClr val="BA3E1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ru-RU" sz="1200">
              <a:solidFill>
                <a:srgbClr val="BA3E13"/>
              </a:solidFill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398927"/>
              </p:ext>
            </p:extLst>
          </p:nvPr>
        </p:nvGraphicFramePr>
        <p:xfrm>
          <a:off x="104775" y="1103313"/>
          <a:ext cx="8934450" cy="587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81000" y="1524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сельского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социально-культурную сферу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2017 года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11122E-C52A-498A-9A83-E8FD264B7BED}" type="slidenum">
              <a:rPr lang="en-US" altLang="ru-RU" sz="1200">
                <a:solidFill>
                  <a:srgbClr val="BA3E1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ru-RU" sz="1200">
              <a:solidFill>
                <a:srgbClr val="BA3E13"/>
              </a:solidFill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685800" y="1524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социальную политику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2017 года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18349"/>
              </p:ext>
            </p:extLst>
          </p:nvPr>
        </p:nvGraphicFramePr>
        <p:xfrm>
          <a:off x="158750" y="1574800"/>
          <a:ext cx="893445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7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18016</TotalTime>
  <Words>238</Words>
  <Application>Microsoft Office PowerPoint</Application>
  <PresentationFormat>Экран (4:3)</PresentationFormat>
  <Paragraphs>75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</vt:lpstr>
      <vt:lpstr>Century Schoolbook</vt:lpstr>
      <vt:lpstr>Franklin Gothic Medium</vt:lpstr>
      <vt:lpstr>Times New Roman</vt:lpstr>
      <vt:lpstr>Wingdings 2</vt:lpstr>
      <vt:lpstr>Поток</vt:lpstr>
      <vt:lpstr>7_Трек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Иллюстрированный материал о бюджете Омска на 2013 год и плановый период 2014 и 2015 годов</dc:title>
  <dc:creator>Тимофеева</dc:creator>
  <cp:lastModifiedBy>admin</cp:lastModifiedBy>
  <cp:revision>1961</cp:revision>
  <dcterms:modified xsi:type="dcterms:W3CDTF">2018-02-02T11:56:15Z</dcterms:modified>
</cp:coreProperties>
</file>