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713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65" r:id="rId12"/>
    <p:sldId id="267" r:id="rId13"/>
    <p:sldId id="278" r:id="rId14"/>
    <p:sldId id="27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58"/>
      </p:cViewPr>
      <p:guideLst>
        <p:guide orient="horz" pos="2160"/>
        <p:guide orient="horz" pos="22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30980,0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29418,6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60489,5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30980</c:v>
                </c:pt>
                <c:pt idx="2">
                  <c:v>29418.6</c:v>
                </c:pt>
                <c:pt idx="3">
                  <c:v>60489.5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20159.599999999999</c:v>
                </c:pt>
                <c:pt idx="2">
                  <c:v>21208</c:v>
                </c:pt>
                <c:pt idx="3">
                  <c:v>22350.799999999999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353535"/>
            </a:solidFill>
            <a:ln>
              <a:noFill/>
            </a:ln>
          </c:spPr>
          <c:explosion val="25"/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712-4482-9C08-D351FE44AEC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C712-4482-9C08-D351FE44AEC0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C712-4482-9C08-D351FE44AEC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0.46</c:v>
                </c:pt>
                <c:pt idx="1">
                  <c:v>0.42399999999999999</c:v>
                </c:pt>
                <c:pt idx="2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12-4482-9C08-D351FE44A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D9D9D9"/>
        </a:solidFill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353535"/>
            </a:solidFill>
            <a:ln>
              <a:noFill/>
            </a:ln>
          </c:spPr>
          <c:explosion val="25"/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07B-469E-AB9A-9204BDC2737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07B-469E-AB9A-9204BDC27375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707B-469E-AB9A-9204BDC2737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0.46</c:v>
                </c:pt>
                <c:pt idx="1">
                  <c:v>0.41499999999999998</c:v>
                </c:pt>
                <c:pt idx="2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7B-469E-AB9A-9204BDC27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D9D9D9"/>
        </a:solidFill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353535"/>
            </a:solidFill>
            <a:ln>
              <a:noFill/>
            </a:ln>
          </c:spPr>
          <c:explosion val="25"/>
          <c:dPt>
            <c:idx val="0"/>
            <c:bubble3D val="0"/>
            <c:spPr>
              <a:solidFill>
                <a:srgbClr val="0000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3A9-41BB-98D8-F519D42D99F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93A9-41BB-98D8-F519D42D99F9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3A9-41BB-98D8-F519D42D99F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0.45200000000000001</c:v>
                </c:pt>
                <c:pt idx="1">
                  <c:v>0.432</c:v>
                </c:pt>
                <c:pt idx="2">
                  <c:v>0.11600000000000001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9-41BB-98D8-F519D42D9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D9D9D9"/>
        </a:solidFill>
        <a:ln>
          <a:noFill/>
        </a:ln>
      </c:spPr>
    </c:plotArea>
    <c:plotVisOnly val="1"/>
    <c:dispBlanksAs val="zero"/>
    <c:showDLblsOverMax val="1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353535"/>
            </a:solidFill>
            <a:ln>
              <a:noFill/>
            </a:ln>
          </c:spPr>
          <c:explosion val="7"/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46BA-40A4-8823-8BFF0D4C1D95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6BA-40A4-8823-8BFF0D4C1D95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46BA-40A4-8823-8BFF0D4C1D95}"/>
              </c:ext>
            </c:extLst>
          </c:dPt>
          <c:dPt>
            <c:idx val="3"/>
            <c:bubble3D val="0"/>
            <c:spPr>
              <a:solidFill>
                <a:srgbClr val="4F81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46BA-40A4-8823-8BFF0D4C1D95}"/>
              </c:ext>
            </c:extLst>
          </c:dPt>
          <c:dPt>
            <c:idx val="4"/>
            <c:bubble3D val="0"/>
            <c:spPr>
              <a:solidFill>
                <a:srgbClr val="4F81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46BA-40A4-8823-8BFF0D4C1D9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categories</c:f>
              <c:strCache>
                <c:ptCount val="5"/>
                <c:pt idx="0">
                  <c:v>Налоги на имущество- 8715,0</c:v>
                </c:pt>
                <c:pt idx="1">
                  <c:v>НДФЛ-9115,0</c:v>
                </c:pt>
                <c:pt idx="2">
                  <c:v>Налоги на совокупный доход - 1569,60</c:v>
                </c:pt>
                <c:pt idx="3">
                  <c:v>Доходы от использования имущества, находящегося в гос. и муниципальной собственности - 657,0</c:v>
                </c:pt>
                <c:pt idx="4">
                  <c:v>Штрафы, санкции, возмещение ущерба - 103,0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0.432</c:v>
                </c:pt>
                <c:pt idx="1">
                  <c:v>0.45200000000000001</c:v>
                </c:pt>
                <c:pt idx="2">
                  <c:v>7.8E-2</c:v>
                </c:pt>
                <c:pt idx="3">
                  <c:v>3.7999999999999999E-2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BA-40A4-8823-8BFF0D4C1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rgbClr val="D9D9D9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9115</c:v>
                </c:pt>
                <c:pt idx="2">
                  <c:v>9753</c:v>
                </c:pt>
                <c:pt idx="3">
                  <c:v>10484.5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8715</c:v>
                </c:pt>
                <c:pt idx="2">
                  <c:v>8996.7999999999993</c:v>
                </c:pt>
                <c:pt idx="3">
                  <c:v>9278.6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106,0%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8715,0</a:t>
          </a: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8996,8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9278,6</a:t>
          </a: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>
                <a:latin typeface="Arial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3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3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3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6FFF304-83C9-413F-ADF8-611EEB9E4E51}" type="slidenum">
              <a:rPr lang="ru-RU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B79260B-FA4D-4DD1-815F-B02BC124773E}" type="slidenum">
              <a:rPr lang="ru-RU" sz="1200" strike="noStrike">
                <a:solidFill>
                  <a:srgbClr val="000000"/>
                </a:solidFill>
                <a:latin typeface="Times New Roman"/>
                <a:ea typeface="Microsoft YaHei"/>
              </a:rPr>
              <a:t>6</a:t>
            </a:fld>
            <a:endParaRPr/>
          </a:p>
        </p:txBody>
      </p:sp>
      <p:sp>
        <p:nvSpPr>
          <p:cNvPr id="508" name="PlaceHolder 2"/>
          <p:cNvSpPr>
            <a:spLocks noGrp="1"/>
          </p:cNvSpPr>
          <p:nvPr>
            <p:ph type="body"/>
          </p:nvPr>
        </p:nvSpPr>
        <p:spPr>
          <a:xfrm>
            <a:off x="675720" y="4722480"/>
            <a:ext cx="5402520" cy="4467240"/>
          </a:xfrm>
          <a:prstGeom prst="rect">
            <a:avLst/>
          </a:prstGeom>
        </p:spPr>
        <p:txBody>
          <a:bodyPr lIns="83880" tIns="41760" rIns="83880" bIns="41760" anchor="ctr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PlaceHolder 1"/>
          <p:cNvSpPr>
            <a:spLocks noGrp="1"/>
          </p:cNvSpPr>
          <p:nvPr>
            <p:ph type="body"/>
          </p:nvPr>
        </p:nvSpPr>
        <p:spPr>
          <a:xfrm>
            <a:off x="676080" y="4722840"/>
            <a:ext cx="5401800" cy="44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0" name="CustomShape 2"/>
          <p:cNvSpPr/>
          <p:nvPr/>
        </p:nvSpPr>
        <p:spPr>
          <a:xfrm>
            <a:off x="3829680" y="9443520"/>
            <a:ext cx="2922480" cy="48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8E35905-B723-40AA-B36A-92E6461AF493}" type="slidenum">
              <a:rPr lang="ru-RU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84" name="Рисунок 18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5" name="Рисунок 18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0" name="Рисунок 3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1" name="Рисунок 3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2575080"/>
            <a:ext cx="62640" cy="618840"/>
          </a:xfrm>
          <a:custGeom>
            <a:avLst/>
            <a:gdLst/>
            <a:ahLst/>
            <a:cxn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89280" y="3156480"/>
            <a:ext cx="442080" cy="2315160"/>
          </a:xfrm>
          <a:custGeom>
            <a:avLst/>
            <a:gdLst/>
            <a:ahLst/>
            <a:cxn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3"/>
          <p:cNvSpPr/>
          <p:nvPr/>
        </p:nvSpPr>
        <p:spPr>
          <a:xfrm>
            <a:off x="560520" y="5447160"/>
            <a:ext cx="416160" cy="1413000"/>
          </a:xfrm>
          <a:custGeom>
            <a:avLst/>
            <a:gdLst/>
            <a:ahLst/>
            <a:cxn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4"/>
          <p:cNvSpPr/>
          <p:nvPr/>
        </p:nvSpPr>
        <p:spPr>
          <a:xfrm>
            <a:off x="666720" y="6503760"/>
            <a:ext cx="111960" cy="356400"/>
          </a:xfrm>
          <a:custGeom>
            <a:avLst/>
            <a:gdLst/>
            <a:ahLst/>
            <a:cxn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5"/>
          <p:cNvSpPr/>
          <p:nvPr/>
        </p:nvSpPr>
        <p:spPr>
          <a:xfrm>
            <a:off x="69840" y="3201120"/>
            <a:ext cx="563760" cy="3321360"/>
          </a:xfrm>
          <a:custGeom>
            <a:avLst/>
            <a:gdLst/>
            <a:ahLst/>
            <a:cxn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6"/>
          <p:cNvSpPr/>
          <p:nvPr/>
        </p:nvSpPr>
        <p:spPr>
          <a:xfrm>
            <a:off x="15480" y="228600"/>
            <a:ext cx="66600" cy="2920680"/>
          </a:xfrm>
          <a:custGeom>
            <a:avLst/>
            <a:gdLst/>
            <a:ahLst/>
            <a:cxn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7"/>
          <p:cNvSpPr/>
          <p:nvPr/>
        </p:nvSpPr>
        <p:spPr>
          <a:xfrm>
            <a:off x="54360" y="2944080"/>
            <a:ext cx="47160" cy="48672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8"/>
          <p:cNvSpPr/>
          <p:nvPr/>
        </p:nvSpPr>
        <p:spPr>
          <a:xfrm>
            <a:off x="534960" y="5478840"/>
            <a:ext cx="124920" cy="1017720"/>
          </a:xfrm>
          <a:custGeom>
            <a:avLst/>
            <a:gdLst/>
            <a:ahLst/>
            <a:cxn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9"/>
          <p:cNvSpPr/>
          <p:nvPr/>
        </p:nvSpPr>
        <p:spPr>
          <a:xfrm>
            <a:off x="538560" y="1398960"/>
            <a:ext cx="1435320" cy="4041000"/>
          </a:xfrm>
          <a:custGeom>
            <a:avLst/>
            <a:gdLst/>
            <a:ahLst/>
            <a:cxn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0"/>
          <p:cNvSpPr/>
          <p:nvPr/>
        </p:nvSpPr>
        <p:spPr>
          <a:xfrm>
            <a:off x="640800" y="6530040"/>
            <a:ext cx="105480" cy="330120"/>
          </a:xfrm>
          <a:custGeom>
            <a:avLst/>
            <a:gdLst/>
            <a:ahLst/>
            <a:cxn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11"/>
          <p:cNvSpPr/>
          <p:nvPr/>
        </p:nvSpPr>
        <p:spPr>
          <a:xfrm>
            <a:off x="534960" y="5359320"/>
            <a:ext cx="18720" cy="21456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12"/>
          <p:cNvSpPr/>
          <p:nvPr/>
        </p:nvSpPr>
        <p:spPr>
          <a:xfrm>
            <a:off x="590400" y="6244560"/>
            <a:ext cx="158400" cy="615240"/>
          </a:xfrm>
          <a:custGeom>
            <a:avLst/>
            <a:gdLst/>
            <a:ahLst/>
            <a:cxn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13"/>
          <p:cNvSpPr/>
          <p:nvPr/>
        </p:nvSpPr>
        <p:spPr>
          <a:xfrm>
            <a:off x="20520" y="720"/>
            <a:ext cx="402480" cy="4393800"/>
          </a:xfrm>
          <a:custGeom>
            <a:avLst/>
            <a:gdLst/>
            <a:ahLst/>
            <a:cxn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14"/>
          <p:cNvSpPr/>
          <p:nvPr/>
        </p:nvSpPr>
        <p:spPr>
          <a:xfrm>
            <a:off x="453600" y="4316400"/>
            <a:ext cx="343440" cy="1573560"/>
          </a:xfrm>
          <a:custGeom>
            <a:avLst/>
            <a:gdLst/>
            <a:ahLst/>
            <a:cxn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15"/>
          <p:cNvSpPr/>
          <p:nvPr/>
        </p:nvSpPr>
        <p:spPr>
          <a:xfrm>
            <a:off x="831600" y="5862600"/>
            <a:ext cx="349920" cy="983520"/>
          </a:xfrm>
          <a:custGeom>
            <a:avLst/>
            <a:gdLst/>
            <a:ahLst/>
            <a:cxn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16"/>
          <p:cNvSpPr/>
          <p:nvPr/>
        </p:nvSpPr>
        <p:spPr>
          <a:xfrm>
            <a:off x="429840" y="4364280"/>
            <a:ext cx="450000" cy="2228760"/>
          </a:xfrm>
          <a:custGeom>
            <a:avLst/>
            <a:gdLst/>
            <a:ahLst/>
            <a:cxn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17"/>
          <p:cNvSpPr/>
          <p:nvPr/>
        </p:nvSpPr>
        <p:spPr>
          <a:xfrm>
            <a:off x="385560" y="1289160"/>
            <a:ext cx="137160" cy="3020040"/>
          </a:xfrm>
          <a:custGeom>
            <a:avLst/>
            <a:gdLst/>
            <a:ahLst/>
            <a:cxn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18"/>
          <p:cNvSpPr/>
          <p:nvPr/>
        </p:nvSpPr>
        <p:spPr>
          <a:xfrm>
            <a:off x="918720" y="6571440"/>
            <a:ext cx="104040" cy="274320"/>
          </a:xfrm>
          <a:custGeom>
            <a:avLst/>
            <a:gdLst/>
            <a:ahLst/>
            <a:cxn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9"/>
          <p:cNvSpPr/>
          <p:nvPr/>
        </p:nvSpPr>
        <p:spPr>
          <a:xfrm>
            <a:off x="414000" y="4107600"/>
            <a:ext cx="61200" cy="50436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20"/>
          <p:cNvSpPr/>
          <p:nvPr/>
        </p:nvSpPr>
        <p:spPr>
          <a:xfrm>
            <a:off x="804600" y="3145680"/>
            <a:ext cx="1161000" cy="2709720"/>
          </a:xfrm>
          <a:custGeom>
            <a:avLst/>
            <a:gdLst/>
            <a:ahLst/>
            <a:cxn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1"/>
          <p:cNvSpPr/>
          <p:nvPr/>
        </p:nvSpPr>
        <p:spPr>
          <a:xfrm>
            <a:off x="887040" y="6600240"/>
            <a:ext cx="92880" cy="245880"/>
          </a:xfrm>
          <a:custGeom>
            <a:avLst/>
            <a:gdLst/>
            <a:ahLst/>
            <a:cxn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22"/>
          <p:cNvSpPr/>
          <p:nvPr/>
        </p:nvSpPr>
        <p:spPr>
          <a:xfrm>
            <a:off x="804600" y="5897160"/>
            <a:ext cx="106920" cy="667080"/>
          </a:xfrm>
          <a:custGeom>
            <a:avLst/>
            <a:gdLst/>
            <a:ahLst/>
            <a:cxn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3"/>
          <p:cNvSpPr/>
          <p:nvPr/>
        </p:nvSpPr>
        <p:spPr>
          <a:xfrm>
            <a:off x="804600" y="5772600"/>
            <a:ext cx="24480" cy="22068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24"/>
          <p:cNvSpPr/>
          <p:nvPr/>
        </p:nvSpPr>
        <p:spPr>
          <a:xfrm>
            <a:off x="831600" y="6322680"/>
            <a:ext cx="167400" cy="523440"/>
          </a:xfrm>
          <a:custGeom>
            <a:avLst/>
            <a:gdLst/>
            <a:ahLst/>
            <a:cxn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5"/>
          <p:cNvSpPr/>
          <p:nvPr/>
        </p:nvSpPr>
        <p:spPr>
          <a:xfrm>
            <a:off x="0" y="0"/>
            <a:ext cx="175680" cy="6850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26"/>
          <p:cNvSpPr/>
          <p:nvPr/>
        </p:nvSpPr>
        <p:spPr>
          <a:xfrm flipV="1">
            <a:off x="0" y="704160"/>
            <a:ext cx="1351080" cy="500760"/>
          </a:xfrm>
          <a:custGeom>
            <a:avLst/>
            <a:gdLst/>
            <a:ahLst/>
            <a:cxnLst/>
            <a:rect l="0" t="0" r="r" b="b"/>
            <a:pathLst>
              <a:path w="7964" h="10001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PlaceHolder 2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51" name="PlaceHolder 2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0" y="2575080"/>
            <a:ext cx="62640" cy="618840"/>
          </a:xfrm>
          <a:custGeom>
            <a:avLst/>
            <a:gdLst/>
            <a:ahLst/>
            <a:cxn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CustomShape 2"/>
          <p:cNvSpPr/>
          <p:nvPr/>
        </p:nvSpPr>
        <p:spPr>
          <a:xfrm>
            <a:off x="89280" y="3156480"/>
            <a:ext cx="442080" cy="2315160"/>
          </a:xfrm>
          <a:custGeom>
            <a:avLst/>
            <a:gdLst/>
            <a:ahLst/>
            <a:cxn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3"/>
          <p:cNvSpPr/>
          <p:nvPr/>
        </p:nvSpPr>
        <p:spPr>
          <a:xfrm>
            <a:off x="560520" y="5447160"/>
            <a:ext cx="416160" cy="1413000"/>
          </a:xfrm>
          <a:custGeom>
            <a:avLst/>
            <a:gdLst/>
            <a:ahLst/>
            <a:cxn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CustomShape 4"/>
          <p:cNvSpPr/>
          <p:nvPr/>
        </p:nvSpPr>
        <p:spPr>
          <a:xfrm>
            <a:off x="666720" y="6503760"/>
            <a:ext cx="111960" cy="356400"/>
          </a:xfrm>
          <a:custGeom>
            <a:avLst/>
            <a:gdLst/>
            <a:ahLst/>
            <a:cxn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4" name="CustomShape 5"/>
          <p:cNvSpPr/>
          <p:nvPr/>
        </p:nvSpPr>
        <p:spPr>
          <a:xfrm>
            <a:off x="69840" y="3201120"/>
            <a:ext cx="563760" cy="3321360"/>
          </a:xfrm>
          <a:custGeom>
            <a:avLst/>
            <a:gdLst/>
            <a:ahLst/>
            <a:cxn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CustomShape 6"/>
          <p:cNvSpPr/>
          <p:nvPr/>
        </p:nvSpPr>
        <p:spPr>
          <a:xfrm>
            <a:off x="15480" y="228600"/>
            <a:ext cx="66600" cy="2920680"/>
          </a:xfrm>
          <a:custGeom>
            <a:avLst/>
            <a:gdLst/>
            <a:ahLst/>
            <a:cxn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7"/>
          <p:cNvSpPr/>
          <p:nvPr/>
        </p:nvSpPr>
        <p:spPr>
          <a:xfrm>
            <a:off x="54360" y="2944080"/>
            <a:ext cx="47160" cy="48672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CustomShape 8"/>
          <p:cNvSpPr/>
          <p:nvPr/>
        </p:nvSpPr>
        <p:spPr>
          <a:xfrm>
            <a:off x="534960" y="5478840"/>
            <a:ext cx="124920" cy="1017720"/>
          </a:xfrm>
          <a:custGeom>
            <a:avLst/>
            <a:gdLst/>
            <a:ahLst/>
            <a:cxn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9"/>
          <p:cNvSpPr/>
          <p:nvPr/>
        </p:nvSpPr>
        <p:spPr>
          <a:xfrm>
            <a:off x="538560" y="1398960"/>
            <a:ext cx="1435320" cy="4041000"/>
          </a:xfrm>
          <a:custGeom>
            <a:avLst/>
            <a:gdLst/>
            <a:ahLst/>
            <a:cxn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CustomShape 10"/>
          <p:cNvSpPr/>
          <p:nvPr/>
        </p:nvSpPr>
        <p:spPr>
          <a:xfrm>
            <a:off x="640800" y="6530040"/>
            <a:ext cx="105480" cy="330120"/>
          </a:xfrm>
          <a:custGeom>
            <a:avLst/>
            <a:gdLst/>
            <a:ahLst/>
            <a:cxn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11"/>
          <p:cNvSpPr/>
          <p:nvPr/>
        </p:nvSpPr>
        <p:spPr>
          <a:xfrm>
            <a:off x="534960" y="5359320"/>
            <a:ext cx="18720" cy="21456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CustomShape 12"/>
          <p:cNvSpPr/>
          <p:nvPr/>
        </p:nvSpPr>
        <p:spPr>
          <a:xfrm>
            <a:off x="590400" y="6244560"/>
            <a:ext cx="158400" cy="615240"/>
          </a:xfrm>
          <a:custGeom>
            <a:avLst/>
            <a:gdLst/>
            <a:ahLst/>
            <a:cxn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13"/>
          <p:cNvSpPr/>
          <p:nvPr/>
        </p:nvSpPr>
        <p:spPr>
          <a:xfrm>
            <a:off x="20520" y="720"/>
            <a:ext cx="402480" cy="4393800"/>
          </a:xfrm>
          <a:custGeom>
            <a:avLst/>
            <a:gdLst/>
            <a:ahLst/>
            <a:cxn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14"/>
          <p:cNvSpPr/>
          <p:nvPr/>
        </p:nvSpPr>
        <p:spPr>
          <a:xfrm>
            <a:off x="453600" y="4316400"/>
            <a:ext cx="343440" cy="1573560"/>
          </a:xfrm>
          <a:custGeom>
            <a:avLst/>
            <a:gdLst/>
            <a:ahLst/>
            <a:cxn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15"/>
          <p:cNvSpPr/>
          <p:nvPr/>
        </p:nvSpPr>
        <p:spPr>
          <a:xfrm>
            <a:off x="831600" y="5862600"/>
            <a:ext cx="349920" cy="983520"/>
          </a:xfrm>
          <a:custGeom>
            <a:avLst/>
            <a:gdLst/>
            <a:ahLst/>
            <a:cxn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16"/>
          <p:cNvSpPr/>
          <p:nvPr/>
        </p:nvSpPr>
        <p:spPr>
          <a:xfrm>
            <a:off x="429840" y="4364280"/>
            <a:ext cx="450000" cy="2228760"/>
          </a:xfrm>
          <a:custGeom>
            <a:avLst/>
            <a:gdLst/>
            <a:ahLst/>
            <a:cxn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17"/>
          <p:cNvSpPr/>
          <p:nvPr/>
        </p:nvSpPr>
        <p:spPr>
          <a:xfrm>
            <a:off x="385560" y="1289160"/>
            <a:ext cx="137160" cy="3020040"/>
          </a:xfrm>
          <a:custGeom>
            <a:avLst/>
            <a:gdLst/>
            <a:ahLst/>
            <a:cxn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18"/>
          <p:cNvSpPr/>
          <p:nvPr/>
        </p:nvSpPr>
        <p:spPr>
          <a:xfrm>
            <a:off x="918720" y="6571440"/>
            <a:ext cx="104040" cy="274320"/>
          </a:xfrm>
          <a:custGeom>
            <a:avLst/>
            <a:gdLst/>
            <a:ahLst/>
            <a:cxn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19"/>
          <p:cNvSpPr/>
          <p:nvPr/>
        </p:nvSpPr>
        <p:spPr>
          <a:xfrm>
            <a:off x="414000" y="4107600"/>
            <a:ext cx="61200" cy="504360"/>
          </a:xfrm>
          <a:custGeom>
            <a:avLst/>
            <a:gdLst/>
            <a:ahLst/>
            <a:cxn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20"/>
          <p:cNvSpPr/>
          <p:nvPr/>
        </p:nvSpPr>
        <p:spPr>
          <a:xfrm>
            <a:off x="804600" y="3145680"/>
            <a:ext cx="1161000" cy="2709720"/>
          </a:xfrm>
          <a:custGeom>
            <a:avLst/>
            <a:gdLst/>
            <a:ahLst/>
            <a:cxn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21"/>
          <p:cNvSpPr/>
          <p:nvPr/>
        </p:nvSpPr>
        <p:spPr>
          <a:xfrm>
            <a:off x="887040" y="6600240"/>
            <a:ext cx="92880" cy="245880"/>
          </a:xfrm>
          <a:custGeom>
            <a:avLst/>
            <a:gdLst/>
            <a:ahLst/>
            <a:cxn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22"/>
          <p:cNvSpPr/>
          <p:nvPr/>
        </p:nvSpPr>
        <p:spPr>
          <a:xfrm>
            <a:off x="804600" y="5897160"/>
            <a:ext cx="106920" cy="667080"/>
          </a:xfrm>
          <a:custGeom>
            <a:avLst/>
            <a:gdLst/>
            <a:ahLst/>
            <a:cxn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23"/>
          <p:cNvSpPr/>
          <p:nvPr/>
        </p:nvSpPr>
        <p:spPr>
          <a:xfrm>
            <a:off x="804600" y="5772600"/>
            <a:ext cx="24480" cy="220680"/>
          </a:xfrm>
          <a:custGeom>
            <a:avLst/>
            <a:gdLst/>
            <a:ahLst/>
            <a:cxn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24"/>
          <p:cNvSpPr/>
          <p:nvPr/>
        </p:nvSpPr>
        <p:spPr>
          <a:xfrm>
            <a:off x="831600" y="6322680"/>
            <a:ext cx="167400" cy="523440"/>
          </a:xfrm>
          <a:custGeom>
            <a:avLst/>
            <a:gdLst/>
            <a:ahLst/>
            <a:cxn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25"/>
          <p:cNvSpPr/>
          <p:nvPr/>
        </p:nvSpPr>
        <p:spPr>
          <a:xfrm>
            <a:off x="0" y="0"/>
            <a:ext cx="175680" cy="68508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40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35" name="CustomShape 26"/>
          <p:cNvSpPr/>
          <p:nvPr/>
        </p:nvSpPr>
        <p:spPr>
          <a:xfrm flipV="1">
            <a:off x="0" y="3159360"/>
            <a:ext cx="1351080" cy="500760"/>
          </a:xfrm>
          <a:custGeom>
            <a:avLst/>
            <a:gdLst/>
            <a:ahLst/>
            <a:cxnLst/>
            <a:rect l="0" t="0" r="r" b="b"/>
            <a:pathLst>
              <a:path w="7964" h="10001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PlaceHolder 2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37" name="PlaceHolder 2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1475640" y="1052640"/>
            <a:ext cx="7481520" cy="366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4800" strike="noStrike">
                <a:solidFill>
                  <a:srgbClr val="1581AA"/>
                </a:solidFill>
                <a:latin typeface="Times New Roman"/>
                <a:ea typeface="DejaVu Sans"/>
              </a:rPr>
              <a:t>БЮДЖЕТ ДЛЯ ГРАЖДАН</a:t>
            </a:r>
            <a:endParaRPr/>
          </a:p>
          <a:p>
            <a:pPr>
              <a:lnSpc>
                <a:spcPct val="100000"/>
              </a:lnSpc>
            </a:pPr>
            <a:r>
              <a:rPr lang="ru-RU" sz="4800" strike="noStrike">
                <a:solidFill>
                  <a:srgbClr val="1581AA"/>
                </a:solidFill>
                <a:latin typeface="Times New Roman"/>
                <a:ea typeface="DejaVu Sans"/>
              </a:rPr>
              <a:t>Покровского сельского поселения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1581AA"/>
                </a:solidFill>
                <a:latin typeface="Century Gothic"/>
                <a:ea typeface="DejaVu Sans"/>
              </a:rPr>
              <a:t>Подготовлен на основании Решения собрания депутатов Покровского сельского поселения «О бюджете Покровского сельского поселения Неклиновского района на 2020 год и плановый период 2021 и 2022 годов» № 139 от 24.12.2019 года.</a:t>
            </a:r>
            <a:endParaRPr/>
          </a:p>
        </p:txBody>
      </p:sp>
      <p:sp>
        <p:nvSpPr>
          <p:cNvPr id="378" name="CustomShape 2"/>
          <p:cNvSpPr/>
          <p:nvPr/>
        </p:nvSpPr>
        <p:spPr>
          <a:xfrm>
            <a:off x="1942560" y="4777560"/>
            <a:ext cx="6593400" cy="111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CustomShape 1"/>
          <p:cNvSpPr/>
          <p:nvPr/>
        </p:nvSpPr>
        <p:spPr>
          <a:xfrm>
            <a:off x="457200" y="654480"/>
            <a:ext cx="8222400" cy="5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Структура поступлений бюджетообразующих налогов в бюджет </a:t>
            </a:r>
            <a:endParaRPr/>
          </a:p>
        </p:txBody>
      </p:sp>
      <p:graphicFrame>
        <p:nvGraphicFramePr>
          <p:cNvPr id="413" name="Объект 4"/>
          <p:cNvGraphicFramePr/>
          <p:nvPr/>
        </p:nvGraphicFramePr>
        <p:xfrm>
          <a:off x="6143760" y="1143000"/>
          <a:ext cx="2831760" cy="251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14" name="Объект 4"/>
          <p:cNvGraphicFramePr/>
          <p:nvPr/>
        </p:nvGraphicFramePr>
        <p:xfrm>
          <a:off x="6000840" y="3857760"/>
          <a:ext cx="2898720" cy="28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5" name="CustomShape 2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graphicFrame>
        <p:nvGraphicFramePr>
          <p:cNvPr id="416" name="Объект 4"/>
          <p:cNvGraphicFramePr/>
          <p:nvPr/>
        </p:nvGraphicFramePr>
        <p:xfrm>
          <a:off x="984240" y="2664000"/>
          <a:ext cx="2831760" cy="251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7" name="CustomShape 3"/>
          <p:cNvSpPr/>
          <p:nvPr/>
        </p:nvSpPr>
        <p:spPr>
          <a:xfrm>
            <a:off x="1728000" y="5976000"/>
            <a:ext cx="4031640" cy="60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200" strike="noStrike">
                <a:solidFill>
                  <a:srgbClr val="0000FF"/>
                </a:solidFill>
                <a:latin typeface="Arial"/>
              </a:rPr>
              <a:t>Налог на доходы физических лиц </a:t>
            </a:r>
            <a:endParaRPr/>
          </a:p>
          <a:p>
            <a:r>
              <a:rPr lang="ru-RU" sz="1200" strike="noStrike">
                <a:solidFill>
                  <a:srgbClr val="FF3333"/>
                </a:solidFill>
                <a:latin typeface="Arial"/>
              </a:rPr>
              <a:t>Налог на имущество</a:t>
            </a:r>
            <a:endParaRPr/>
          </a:p>
          <a:p>
            <a:r>
              <a:rPr lang="ru-RU" sz="1200" strike="noStrike">
                <a:solidFill>
                  <a:srgbClr val="9933FF"/>
                </a:solidFill>
                <a:latin typeface="Arial"/>
              </a:rPr>
              <a:t>Иные налоги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CustomShape 1"/>
          <p:cNvSpPr/>
          <p:nvPr/>
        </p:nvSpPr>
        <p:spPr>
          <a:xfrm>
            <a:off x="467640" y="764640"/>
            <a:ext cx="8499960" cy="61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Структура налоговых и неналоговых доходов бюджета Покровского сельского поселения Неклиновского района в 2020 году</a:t>
            </a:r>
            <a:endParaRPr/>
          </a:p>
        </p:txBody>
      </p:sp>
      <p:graphicFrame>
        <p:nvGraphicFramePr>
          <p:cNvPr id="426" name="Объект 3"/>
          <p:cNvGraphicFramePr/>
          <p:nvPr/>
        </p:nvGraphicFramePr>
        <p:xfrm>
          <a:off x="107640" y="1384200"/>
          <a:ext cx="8921880" cy="570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7" name="CustomShape 2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84785097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219235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103332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80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CustomShape 1"/>
          <p:cNvSpPr/>
          <p:nvPr/>
        </p:nvSpPr>
        <p:spPr>
          <a:xfrm>
            <a:off x="3261960" y="3300840"/>
            <a:ext cx="2733840" cy="1355400"/>
          </a:xfrm>
          <a:prstGeom prst="ellipse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7640" tIns="17640" rIns="17640" bIns="17640" anchor="ctr"/>
          <a:lstStyle/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2E5369"/>
                </a:solidFill>
                <a:latin typeface="Times New Roman"/>
                <a:ea typeface="DejaVu Sans"/>
              </a:rPr>
              <a:t>Всего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2E5369"/>
                </a:solidFill>
                <a:latin typeface="Times New Roman"/>
                <a:ea typeface="DejaVu Sans"/>
              </a:rPr>
              <a:t>30980,0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2E5369"/>
                </a:solidFill>
                <a:latin typeface="Times New Roman"/>
                <a:ea typeface="DejaVu Sans"/>
              </a:rPr>
              <a:t>тыс.рублей</a:t>
            </a:r>
            <a:endParaRPr/>
          </a:p>
        </p:txBody>
      </p:sp>
      <p:sp>
        <p:nvSpPr>
          <p:cNvPr id="438" name="CustomShape 2"/>
          <p:cNvSpPr/>
          <p:nvPr/>
        </p:nvSpPr>
        <p:spPr>
          <a:xfrm rot="11983200">
            <a:off x="5914800" y="4379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9" name="CustomShape 3"/>
          <p:cNvSpPr/>
          <p:nvPr/>
        </p:nvSpPr>
        <p:spPr>
          <a:xfrm>
            <a:off x="597960" y="2326680"/>
            <a:ext cx="1878840" cy="10875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Образование 95,0 тыс. рублей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0,3%</a:t>
            </a:r>
            <a:endParaRPr/>
          </a:p>
        </p:txBody>
      </p:sp>
      <p:sp>
        <p:nvSpPr>
          <p:cNvPr id="440" name="CustomShape 4"/>
          <p:cNvSpPr/>
          <p:nvPr/>
        </p:nvSpPr>
        <p:spPr>
          <a:xfrm rot="16896000">
            <a:off x="4467600" y="2926440"/>
            <a:ext cx="743760" cy="18360"/>
          </a:xfrm>
          <a:custGeom>
            <a:avLst/>
            <a:gdLst/>
            <a:ahLst/>
            <a:cxnLst/>
            <a:rect l="0" t="0" r="r" b="b"/>
            <a:pathLst>
              <a:path w="750792" h="1">
                <a:moveTo>
                  <a:pt x="0" y="0"/>
                </a:moveTo>
                <a:lnTo>
                  <a:pt x="75079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1" name="CustomShape 5"/>
          <p:cNvSpPr/>
          <p:nvPr/>
        </p:nvSpPr>
        <p:spPr>
          <a:xfrm>
            <a:off x="4128480" y="1467000"/>
            <a:ext cx="1806480" cy="109908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Социальная политика   270,7 тыс. рублей  0,9%</a:t>
            </a:r>
            <a:endParaRPr/>
          </a:p>
        </p:txBody>
      </p:sp>
      <p:sp>
        <p:nvSpPr>
          <p:cNvPr id="442" name="CustomShape 6"/>
          <p:cNvSpPr/>
          <p:nvPr/>
        </p:nvSpPr>
        <p:spPr>
          <a:xfrm rot="19240800">
            <a:off x="5199480" y="2999160"/>
            <a:ext cx="1215720" cy="18360"/>
          </a:xfrm>
          <a:custGeom>
            <a:avLst/>
            <a:gdLst/>
            <a:ahLst/>
            <a:cxnLst/>
            <a:rect l="0" t="0" r="r" b="b"/>
            <a:pathLst>
              <a:path w="1222825" h="1">
                <a:moveTo>
                  <a:pt x="0" y="0"/>
                </a:moveTo>
                <a:lnTo>
                  <a:pt x="122282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3" name="CustomShape 7"/>
          <p:cNvSpPr/>
          <p:nvPr/>
        </p:nvSpPr>
        <p:spPr>
          <a:xfrm>
            <a:off x="5943240" y="1710000"/>
            <a:ext cx="1682640" cy="1005120"/>
          </a:xfrm>
          <a:prstGeom prst="ellipse">
            <a:avLst/>
          </a:prstGeom>
          <a:solidFill>
            <a:srgbClr val="00CC0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Жилищно-Коммунальное хозяйство 17051,2 тыс. рублей 55,0%</a:t>
            </a:r>
            <a:endParaRPr/>
          </a:p>
        </p:txBody>
      </p:sp>
      <p:sp>
        <p:nvSpPr>
          <p:cNvPr id="444" name="CustomShape 8"/>
          <p:cNvSpPr/>
          <p:nvPr/>
        </p:nvSpPr>
        <p:spPr>
          <a:xfrm rot="21392400">
            <a:off x="5991480" y="3862800"/>
            <a:ext cx="619200" cy="18360"/>
          </a:xfrm>
          <a:custGeom>
            <a:avLst/>
            <a:gdLst/>
            <a:ahLst/>
            <a:cxnLst/>
            <a:rect l="0" t="0" r="r" b="b"/>
            <a:pathLst>
              <a:path w="626515" h="1">
                <a:moveTo>
                  <a:pt x="0" y="0"/>
                </a:moveTo>
                <a:lnTo>
                  <a:pt x="626514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5" name="CustomShape 9"/>
          <p:cNvSpPr/>
          <p:nvPr/>
        </p:nvSpPr>
        <p:spPr>
          <a:xfrm>
            <a:off x="7118280" y="4392000"/>
            <a:ext cx="1230840" cy="129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Охрана окружающей среды 15,0 тыс. рублей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0,1%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446" name="CustomShape 10"/>
          <p:cNvSpPr/>
          <p:nvPr/>
        </p:nvSpPr>
        <p:spPr>
          <a:xfrm rot="2803800">
            <a:off x="5071680" y="4911120"/>
            <a:ext cx="898200" cy="18360"/>
          </a:xfrm>
          <a:custGeom>
            <a:avLst/>
            <a:gdLst/>
            <a:ahLst/>
            <a:cxnLst/>
            <a:rect l="0" t="0" r="r" b="b"/>
            <a:pathLst>
              <a:path w="905400" h="1">
                <a:moveTo>
                  <a:pt x="0" y="0"/>
                </a:moveTo>
                <a:lnTo>
                  <a:pt x="905399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11"/>
          <p:cNvSpPr/>
          <p:nvPr/>
        </p:nvSpPr>
        <p:spPr>
          <a:xfrm>
            <a:off x="5289480" y="4968000"/>
            <a:ext cx="1547640" cy="1293120"/>
          </a:xfrm>
          <a:prstGeom prst="ellipse">
            <a:avLst/>
          </a:prstGeom>
          <a:solidFill>
            <a:schemeClr val="accent1">
              <a:tint val="70000"/>
              <a:lumMod val="104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Национальная безопасность и правоохрани-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тельная деятельность 57,0 тыс. рублей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0,2 %</a:t>
            </a:r>
            <a:endParaRPr/>
          </a:p>
        </p:txBody>
      </p:sp>
      <p:sp>
        <p:nvSpPr>
          <p:cNvPr id="448" name="CustomShape 12"/>
          <p:cNvSpPr/>
          <p:nvPr/>
        </p:nvSpPr>
        <p:spPr>
          <a:xfrm rot="6583800">
            <a:off x="2907000" y="4916520"/>
            <a:ext cx="1048320" cy="178560"/>
          </a:xfrm>
          <a:custGeom>
            <a:avLst/>
            <a:gdLst/>
            <a:ahLst/>
            <a:cxnLst/>
            <a:rect l="0" t="0" r="r" b="b"/>
            <a:pathLst>
              <a:path w="1150218" h="1">
                <a:moveTo>
                  <a:pt x="0" y="0"/>
                </a:moveTo>
                <a:lnTo>
                  <a:pt x="1150217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13"/>
          <p:cNvSpPr/>
          <p:nvPr/>
        </p:nvSpPr>
        <p:spPr>
          <a:xfrm>
            <a:off x="3672000" y="5609160"/>
            <a:ext cx="1708920" cy="108396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Национальная экономика 2917,3 тыс. рублей 9,4%</a:t>
            </a:r>
            <a:endParaRPr/>
          </a:p>
        </p:txBody>
      </p:sp>
      <p:sp>
        <p:nvSpPr>
          <p:cNvPr id="450" name="CustomShape 14"/>
          <p:cNvSpPr/>
          <p:nvPr/>
        </p:nvSpPr>
        <p:spPr>
          <a:xfrm rot="9643800">
            <a:off x="2305080" y="4569120"/>
            <a:ext cx="1238400" cy="1836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CustomShape 15"/>
          <p:cNvSpPr/>
          <p:nvPr/>
        </p:nvSpPr>
        <p:spPr>
          <a:xfrm flipH="1">
            <a:off x="776160" y="4434120"/>
            <a:ext cx="1621800" cy="1211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Физическая культура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 и спорт 110,0 тыс. рублей 0,4%, </a:t>
            </a:r>
            <a:endParaRPr/>
          </a:p>
        </p:txBody>
      </p:sp>
      <p:sp>
        <p:nvSpPr>
          <p:cNvPr id="452" name="CustomShape 16"/>
          <p:cNvSpPr/>
          <p:nvPr/>
        </p:nvSpPr>
        <p:spPr>
          <a:xfrm rot="13510800">
            <a:off x="2896560" y="2893320"/>
            <a:ext cx="1317240" cy="18360"/>
          </a:xfrm>
          <a:custGeom>
            <a:avLst/>
            <a:gdLst/>
            <a:ahLst/>
            <a:cxnLst/>
            <a:rect l="0" t="0" r="r" b="b"/>
            <a:pathLst>
              <a:path w="1324556" h="1">
                <a:moveTo>
                  <a:pt x="0" y="0"/>
                </a:moveTo>
                <a:lnTo>
                  <a:pt x="1324555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CustomShape 17"/>
          <p:cNvSpPr/>
          <p:nvPr/>
        </p:nvSpPr>
        <p:spPr>
          <a:xfrm>
            <a:off x="1598760" y="1467000"/>
            <a:ext cx="2071080" cy="1008720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Прочие межбюджетные трансферты общего характера 167,0тыс. рублей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0,5%</a:t>
            </a:r>
            <a:endParaRPr/>
          </a:p>
        </p:txBody>
      </p:sp>
      <p:sp>
        <p:nvSpPr>
          <p:cNvPr id="454" name="CustomShape 18"/>
          <p:cNvSpPr/>
          <p:nvPr/>
        </p:nvSpPr>
        <p:spPr>
          <a:xfrm>
            <a:off x="142920" y="692640"/>
            <a:ext cx="8992800" cy="729000"/>
          </a:xfrm>
          <a:prstGeom prst="rect">
            <a:avLst/>
          </a:prstGeom>
          <a:noFill/>
          <a:ln w="1584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 на 2020 год</a:t>
            </a:r>
            <a:endParaRPr/>
          </a:p>
        </p:txBody>
      </p:sp>
      <p:sp>
        <p:nvSpPr>
          <p:cNvPr id="455" name="CustomShape 19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56" name="CustomShape 20"/>
          <p:cNvSpPr/>
          <p:nvPr/>
        </p:nvSpPr>
        <p:spPr>
          <a:xfrm>
            <a:off x="2160000" y="5472000"/>
            <a:ext cx="1437120" cy="1221120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Культура и кинематогра-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фия  840,0 тыс. рублей 2,7%</a:t>
            </a:r>
            <a:endParaRPr/>
          </a:p>
        </p:txBody>
      </p:sp>
      <p:sp>
        <p:nvSpPr>
          <p:cNvPr id="457" name="CustomShape 21"/>
          <p:cNvSpPr/>
          <p:nvPr/>
        </p:nvSpPr>
        <p:spPr>
          <a:xfrm rot="16023000" flipV="1">
            <a:off x="4719600" y="4625280"/>
            <a:ext cx="918000" cy="1102320"/>
          </a:xfrm>
          <a:custGeom>
            <a:avLst/>
            <a:gdLst/>
            <a:ahLst/>
            <a:cxnLst/>
            <a:rect l="0" t="0" r="r" b="b"/>
            <a:pathLst>
              <a:path w="1245652" h="1">
                <a:moveTo>
                  <a:pt x="0" y="0"/>
                </a:moveTo>
                <a:lnTo>
                  <a:pt x="1245651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CustomShape 22"/>
          <p:cNvSpPr/>
          <p:nvPr/>
        </p:nvSpPr>
        <p:spPr>
          <a:xfrm>
            <a:off x="6696000" y="2952000"/>
            <a:ext cx="1230840" cy="129312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7560" tIns="7560" rIns="7560" bIns="7560" anchor="ctr"/>
          <a:lstStyle/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Общегосударственные вопросы 9456,8 тыс. рублей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1200" strike="noStrike">
                <a:solidFill>
                  <a:srgbClr val="2E5369"/>
                </a:solidFill>
                <a:latin typeface="Times New Roman"/>
                <a:ea typeface="DejaVu Sans"/>
              </a:rPr>
              <a:t>30,5 %</a:t>
            </a:r>
            <a:endParaRPr/>
          </a:p>
        </p:txBody>
      </p:sp>
      <p:sp>
        <p:nvSpPr>
          <p:cNvPr id="459" name="CustomShape 23"/>
          <p:cNvSpPr/>
          <p:nvPr/>
        </p:nvSpPr>
        <p:spPr>
          <a:xfrm rot="11983200">
            <a:off x="2199600" y="3443040"/>
            <a:ext cx="1243800" cy="18360"/>
          </a:xfrm>
          <a:custGeom>
            <a:avLst/>
            <a:gdLst/>
            <a:ahLst/>
            <a:cxnLst/>
            <a:rect l="0" t="0" r="r" b="b"/>
            <a:pathLst>
              <a:path w="1250969" h="1">
                <a:moveTo>
                  <a:pt x="0" y="0"/>
                </a:moveTo>
                <a:lnTo>
                  <a:pt x="1250968" y="0"/>
                </a:lnTo>
              </a:path>
            </a:pathLst>
          </a:custGeom>
          <a:noFill/>
          <a:ln>
            <a:solidFill>
              <a:schemeClr val="dk2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threePt" dir="t">
              <a:rot lat="0" lon="0" rev="7500000"/>
            </a:lightRig>
          </a:scene3d>
          <a:sp3d z="-40000" prstMaterial="matte"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CustomShape 1"/>
          <p:cNvSpPr/>
          <p:nvPr/>
        </p:nvSpPr>
        <p:spPr>
          <a:xfrm>
            <a:off x="400050" y="388440"/>
            <a:ext cx="8665312" cy="128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i="1" strike="noStrike">
                <a:solidFill>
                  <a:srgbClr val="1581AA"/>
                </a:solidFill>
                <a:latin typeface="Times New Roman"/>
                <a:ea typeface="DejaVu Sans"/>
              </a:rPr>
              <a:t>Муниципальные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i="1" strike="noStrike">
                <a:solidFill>
                  <a:srgbClr val="1581AA"/>
                </a:solidFill>
                <a:latin typeface="Times New Roman"/>
                <a:ea typeface="DejaVu Sans"/>
              </a:rPr>
              <a:t>программы Покровского сельского поселения</a:t>
            </a:r>
            <a:endParaRPr/>
          </a:p>
        </p:txBody>
      </p:sp>
      <p:sp>
        <p:nvSpPr>
          <p:cNvPr id="461" name="CustomShape 2"/>
          <p:cNvSpPr/>
          <p:nvPr/>
        </p:nvSpPr>
        <p:spPr>
          <a:xfrm>
            <a:off x="400050" y="1676520"/>
            <a:ext cx="8736750" cy="425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ustomShape 1"/>
          <p:cNvSpPr/>
          <p:nvPr/>
        </p:nvSpPr>
        <p:spPr>
          <a:xfrm>
            <a:off x="539640" y="360720"/>
            <a:ext cx="827388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1400" strike="noStrike">
                <a:solidFill>
                  <a:srgbClr val="1581AA"/>
                </a:solidFill>
                <a:latin typeface="Times New Roman"/>
                <a:ea typeface="DejaVu Sans"/>
              </a:rPr>
              <a:t>Структура муниципальных программ Покровского сельского поселения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strike="noStrike">
                <a:solidFill>
                  <a:srgbClr val="1581AA"/>
                </a:solidFill>
                <a:latin typeface="Times New Roman"/>
                <a:ea typeface="DejaVu Sans"/>
              </a:rPr>
              <a:t>Неклиновского района на 2020 год</a:t>
            </a:r>
            <a:endParaRPr/>
          </a:p>
        </p:txBody>
      </p:sp>
      <p:sp>
        <p:nvSpPr>
          <p:cNvPr id="463" name="CustomShape 2"/>
          <p:cNvSpPr/>
          <p:nvPr/>
        </p:nvSpPr>
        <p:spPr>
          <a:xfrm>
            <a:off x="0" y="1517760"/>
            <a:ext cx="9122760" cy="5609880"/>
          </a:xfrm>
          <a:prstGeom prst="ellipse">
            <a:avLst/>
          </a:prstGeom>
          <a:noFill/>
          <a:ln w="47520">
            <a:solidFill>
              <a:schemeClr val="accent5">
                <a:lumMod val="60000"/>
                <a:lumOff val="4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464" name="CustomShape 3"/>
          <p:cNvSpPr/>
          <p:nvPr/>
        </p:nvSpPr>
        <p:spPr>
          <a:xfrm rot="6576600">
            <a:off x="4802760" y="2093760"/>
            <a:ext cx="1107360" cy="16200"/>
          </a:xfrm>
          <a:custGeom>
            <a:avLst/>
            <a:gdLst/>
            <a:ahLst/>
            <a:cxnLst/>
            <a:rect l="0" t="0" r="r" b="b"/>
            <a:pathLst>
              <a:path w="1114688" h="1">
                <a:moveTo>
                  <a:pt x="0" y="0"/>
                </a:moveTo>
                <a:lnTo>
                  <a:pt x="111468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5" name="CustomShape 4"/>
          <p:cNvSpPr/>
          <p:nvPr/>
        </p:nvSpPr>
        <p:spPr>
          <a:xfrm>
            <a:off x="4092120" y="1029960"/>
            <a:ext cx="2709720" cy="1613520"/>
          </a:xfrm>
          <a:prstGeom prst="ellipse">
            <a:avLst/>
          </a:prstGeom>
          <a:gradFill>
            <a:gsLst>
              <a:gs pos="0">
                <a:schemeClr val="accent3">
                  <a:tint val="96000"/>
                  <a:lumMod val="104000"/>
                </a:schemeClr>
              </a:gs>
              <a:gs pos="100000">
                <a:schemeClr val="accent3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Социальные программы      (270,7 тыс. рублей – 1,0%)</a:t>
            </a:r>
            <a:endParaRPr/>
          </a:p>
        </p:txBody>
      </p:sp>
      <p:sp>
        <p:nvSpPr>
          <p:cNvPr id="466" name="CustomShape 5"/>
          <p:cNvSpPr/>
          <p:nvPr/>
        </p:nvSpPr>
        <p:spPr>
          <a:xfrm rot="9250200">
            <a:off x="6203520" y="3027960"/>
            <a:ext cx="2049480" cy="16200"/>
          </a:xfrm>
          <a:custGeom>
            <a:avLst/>
            <a:gdLst/>
            <a:ahLst/>
            <a:cxnLst/>
            <a:rect l="0" t="0" r="r" b="b"/>
            <a:pathLst>
              <a:path w="2056647" h="1">
                <a:moveTo>
                  <a:pt x="0" y="0"/>
                </a:moveTo>
                <a:lnTo>
                  <a:pt x="2056646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7" name="CustomShape 6"/>
          <p:cNvSpPr/>
          <p:nvPr/>
        </p:nvSpPr>
        <p:spPr>
          <a:xfrm>
            <a:off x="5959800" y="1933200"/>
            <a:ext cx="3137040" cy="1906560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Обеспечение качественными коммунальными услугами населения и повышение уровня благоустройства территории(17051,2тыс. рублей – 55,0%)</a:t>
            </a:r>
            <a:endParaRPr/>
          </a:p>
        </p:txBody>
      </p:sp>
      <p:sp>
        <p:nvSpPr>
          <p:cNvPr id="468" name="CustomShape 7"/>
          <p:cNvSpPr/>
          <p:nvPr/>
        </p:nvSpPr>
        <p:spPr>
          <a:xfrm rot="10892400">
            <a:off x="6468480" y="4401360"/>
            <a:ext cx="2655720" cy="16200"/>
          </a:xfrm>
          <a:custGeom>
            <a:avLst/>
            <a:gdLst/>
            <a:ahLst/>
            <a:cxnLst/>
            <a:rect l="0" t="0" r="r" b="b"/>
            <a:pathLst>
              <a:path w="2662748" h="1">
                <a:moveTo>
                  <a:pt x="0" y="0"/>
                </a:moveTo>
                <a:lnTo>
                  <a:pt x="2662747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9" name="CustomShape 8"/>
          <p:cNvSpPr/>
          <p:nvPr/>
        </p:nvSpPr>
        <p:spPr>
          <a:xfrm>
            <a:off x="6696000" y="3842280"/>
            <a:ext cx="2452320" cy="103176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Муниципальная политика (85,0 тыс. рублей – 0,3%)</a:t>
            </a:r>
            <a:endParaRPr/>
          </a:p>
        </p:txBody>
      </p:sp>
      <p:sp>
        <p:nvSpPr>
          <p:cNvPr id="470" name="CustomShape 9"/>
          <p:cNvSpPr/>
          <p:nvPr/>
        </p:nvSpPr>
        <p:spPr>
          <a:xfrm rot="19273200">
            <a:off x="1634400" y="6117120"/>
            <a:ext cx="1356840" cy="16200"/>
          </a:xfrm>
          <a:custGeom>
            <a:avLst/>
            <a:gdLst/>
            <a:ahLst/>
            <a:cxnLst/>
            <a:rect l="0" t="0" r="r" b="b"/>
            <a:pathLst>
              <a:path w="1363983" h="1">
                <a:moveTo>
                  <a:pt x="0" y="0"/>
                </a:moveTo>
                <a:lnTo>
                  <a:pt x="1363982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1" name="CustomShape 10"/>
          <p:cNvSpPr/>
          <p:nvPr/>
        </p:nvSpPr>
        <p:spPr>
          <a:xfrm rot="10800000" flipV="1">
            <a:off x="61463160" y="39630240"/>
            <a:ext cx="3046680" cy="1700640"/>
          </a:xfrm>
          <a:prstGeom prst="ellipse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98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Защита населения и территории от чрезвычайных ситуаций, обеспечение пожарной безопасности и безопасности людей на водных объектах 45,4 тыс.рублей – 0,2%)</a:t>
            </a:r>
            <a:endParaRPr/>
          </a:p>
        </p:txBody>
      </p:sp>
      <p:sp>
        <p:nvSpPr>
          <p:cNvPr id="472" name="CustomShape 11"/>
          <p:cNvSpPr/>
          <p:nvPr/>
        </p:nvSpPr>
        <p:spPr>
          <a:xfrm rot="12406800">
            <a:off x="6129360" y="5632920"/>
            <a:ext cx="2071080" cy="16200"/>
          </a:xfrm>
          <a:custGeom>
            <a:avLst/>
            <a:gdLst/>
            <a:ahLst/>
            <a:cxnLst/>
            <a:rect l="0" t="0" r="r" b="b"/>
            <a:pathLst>
              <a:path w="2078320" h="1">
                <a:moveTo>
                  <a:pt x="0" y="0"/>
                </a:moveTo>
                <a:lnTo>
                  <a:pt x="2078319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3" name="CustomShape 12"/>
          <p:cNvSpPr/>
          <p:nvPr/>
        </p:nvSpPr>
        <p:spPr>
          <a:xfrm>
            <a:off x="5544000" y="4896000"/>
            <a:ext cx="3690720" cy="1291320"/>
          </a:xfrm>
          <a:prstGeom prst="ellipse">
            <a:avLst/>
          </a:prstGeom>
          <a:gradFill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90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Охрана окружающей среды и рациональное природопользование 15,0 тыс. рублей 0,04%</a:t>
            </a:r>
            <a:endParaRPr/>
          </a:p>
        </p:txBody>
      </p:sp>
      <p:sp>
        <p:nvSpPr>
          <p:cNvPr id="474" name="CustomShape 13"/>
          <p:cNvSpPr/>
          <p:nvPr/>
        </p:nvSpPr>
        <p:spPr>
          <a:xfrm rot="15511200">
            <a:off x="4312080" y="6438240"/>
            <a:ext cx="1353960" cy="16200"/>
          </a:xfrm>
          <a:custGeom>
            <a:avLst/>
            <a:gdLst/>
            <a:ahLst/>
            <a:cxnLst/>
            <a:rect l="0" t="0" r="r" b="b"/>
            <a:pathLst>
              <a:path w="1360984" h="1">
                <a:moveTo>
                  <a:pt x="0" y="0"/>
                </a:moveTo>
                <a:lnTo>
                  <a:pt x="1360983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5" name="CustomShape 14"/>
          <p:cNvSpPr/>
          <p:nvPr/>
        </p:nvSpPr>
        <p:spPr>
          <a:xfrm>
            <a:off x="72000" y="5309640"/>
            <a:ext cx="3526920" cy="1743840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Управление муниципальными финансами и создание условий для эффективного управления муниципальными финансами 9005,9 тыс. рублей –29,1 %)</a:t>
            </a:r>
            <a:endParaRPr/>
          </a:p>
        </p:txBody>
      </p:sp>
      <p:sp>
        <p:nvSpPr>
          <p:cNvPr id="476" name="CustomShape 15"/>
          <p:cNvSpPr/>
          <p:nvPr/>
        </p:nvSpPr>
        <p:spPr>
          <a:xfrm rot="21486600">
            <a:off x="0" y="4416120"/>
            <a:ext cx="2896920" cy="16200"/>
          </a:xfrm>
          <a:custGeom>
            <a:avLst/>
            <a:gdLst/>
            <a:ahLst/>
            <a:cxnLst/>
            <a:rect l="0" t="0" r="r" b="b"/>
            <a:pathLst>
              <a:path w="2903975" h="1">
                <a:moveTo>
                  <a:pt x="0" y="0"/>
                </a:moveTo>
                <a:lnTo>
                  <a:pt x="2903974" y="0"/>
                </a:lnTo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7" name="CustomShape 16"/>
          <p:cNvSpPr/>
          <p:nvPr/>
        </p:nvSpPr>
        <p:spPr>
          <a:xfrm>
            <a:off x="0" y="3501720"/>
            <a:ext cx="2903760" cy="184680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Обеспечение общественного порядка и противодействие терроризму, экстремизму, коррупции 13,0 тыс. рублей – 0,04%)</a:t>
            </a:r>
            <a:endParaRPr/>
          </a:p>
        </p:txBody>
      </p:sp>
      <p:sp>
        <p:nvSpPr>
          <p:cNvPr id="478" name="CustomShape 17"/>
          <p:cNvSpPr/>
          <p:nvPr/>
        </p:nvSpPr>
        <p:spPr>
          <a:xfrm rot="1602600">
            <a:off x="943560" y="2892600"/>
            <a:ext cx="1599120" cy="16200"/>
          </a:xfrm>
          <a:custGeom>
            <a:avLst/>
            <a:gdLst/>
            <a:ahLst/>
            <a:cxnLst/>
            <a:rect l="0" t="0" r="r" b="b"/>
            <a:pathLst>
              <a:path w="1606188" h="1">
                <a:moveTo>
                  <a:pt x="0" y="0"/>
                </a:moveTo>
                <a:lnTo>
                  <a:pt x="1606187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9" name="CustomShape 18"/>
          <p:cNvSpPr/>
          <p:nvPr/>
        </p:nvSpPr>
        <p:spPr>
          <a:xfrm>
            <a:off x="289080" y="2060640"/>
            <a:ext cx="2461320" cy="146304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Развитие физической культуры и спорта 110,0 тыс. рублей 0,3%</a:t>
            </a:r>
            <a:endParaRPr/>
          </a:p>
        </p:txBody>
      </p:sp>
      <p:sp>
        <p:nvSpPr>
          <p:cNvPr id="480" name="CustomShape 19"/>
          <p:cNvSpPr/>
          <p:nvPr/>
        </p:nvSpPr>
        <p:spPr>
          <a:xfrm rot="3730800">
            <a:off x="2912040" y="2044800"/>
            <a:ext cx="911520" cy="16200"/>
          </a:xfrm>
          <a:custGeom>
            <a:avLst/>
            <a:gdLst/>
            <a:ahLst/>
            <a:cxnLst/>
            <a:rect l="0" t="0" r="r" b="b"/>
            <a:pathLst>
              <a:path w="918765" h="1">
                <a:moveTo>
                  <a:pt x="0" y="0"/>
                </a:moveTo>
                <a:lnTo>
                  <a:pt x="918764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1" name="CustomShape 20"/>
          <p:cNvSpPr/>
          <p:nvPr/>
        </p:nvSpPr>
        <p:spPr>
          <a:xfrm>
            <a:off x="2098080" y="1268640"/>
            <a:ext cx="2343960" cy="121320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Развитие молодежной политики 40,0 тыс. рублей 0,1%</a:t>
            </a:r>
            <a:endParaRPr/>
          </a:p>
        </p:txBody>
      </p:sp>
      <p:sp>
        <p:nvSpPr>
          <p:cNvPr id="482" name="CustomShape 21"/>
          <p:cNvSpPr/>
          <p:nvPr/>
        </p:nvSpPr>
        <p:spPr>
          <a:xfrm>
            <a:off x="0" y="0"/>
            <a:ext cx="9136800" cy="34992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 района</a:t>
            </a:r>
            <a:endParaRPr/>
          </a:p>
        </p:txBody>
      </p:sp>
      <p:sp>
        <p:nvSpPr>
          <p:cNvPr id="483" name="CustomShape 22"/>
          <p:cNvSpPr/>
          <p:nvPr/>
        </p:nvSpPr>
        <p:spPr>
          <a:xfrm>
            <a:off x="7000920" y="2428920"/>
            <a:ext cx="38520" cy="38520"/>
          </a:xfrm>
          <a:prstGeom prst="ellipse">
            <a:avLst/>
          </a:prstGeom>
          <a:solidFill>
            <a:schemeClr val="accent1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4" name="CustomShape 23"/>
          <p:cNvSpPr/>
          <p:nvPr/>
        </p:nvSpPr>
        <p:spPr>
          <a:xfrm>
            <a:off x="3089160" y="4608000"/>
            <a:ext cx="2452320" cy="1031760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Развитие  транспортной системы 2651,8 тыс. рублей – 8,5%</a:t>
            </a:r>
            <a:endParaRPr/>
          </a:p>
        </p:txBody>
      </p:sp>
      <p:sp>
        <p:nvSpPr>
          <p:cNvPr id="485" name="CustomShape 24"/>
          <p:cNvSpPr/>
          <p:nvPr/>
        </p:nvSpPr>
        <p:spPr>
          <a:xfrm>
            <a:off x="2829960" y="2972520"/>
            <a:ext cx="353700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Всего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3200" strike="noStrike">
                <a:solidFill>
                  <a:srgbClr val="000000"/>
                </a:solidFill>
                <a:latin typeface="Times New Roman"/>
                <a:ea typeface="DejaVu Sans"/>
              </a:rPr>
              <a:t>29303,6тыс. рублей</a:t>
            </a:r>
            <a:endParaRPr/>
          </a:p>
        </p:txBody>
      </p:sp>
      <p:sp>
        <p:nvSpPr>
          <p:cNvPr id="486" name="CustomShape 25"/>
          <p:cNvSpPr/>
          <p:nvPr/>
        </p:nvSpPr>
        <p:spPr>
          <a:xfrm>
            <a:off x="3384000" y="5904000"/>
            <a:ext cx="3526920" cy="1743840"/>
          </a:xfrm>
          <a:prstGeom prst="ellipse">
            <a:avLst/>
          </a:prstGeom>
          <a:gradFill>
            <a:gsLst>
              <a:gs pos="0">
                <a:schemeClr val="accent1">
                  <a:tint val="96000"/>
                  <a:lumMod val="104000"/>
                </a:schemeClr>
              </a:gs>
              <a:gs pos="100000">
                <a:schemeClr val="accent1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10080" tIns="10080" rIns="10080" bIns="10080" anchor="ctr"/>
          <a:lstStyle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Защита населения и  территории от  чрезвычайных ситуаций,обеспечения пожарной безопасности и безопасности людей на водных объектах 61,0 тыс. рублей –0,2 %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CustomShape 1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488" name="CustomShape 2"/>
          <p:cNvSpPr/>
          <p:nvPr/>
        </p:nvSpPr>
        <p:spPr>
          <a:xfrm>
            <a:off x="179640" y="836640"/>
            <a:ext cx="8489880" cy="90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Расходы бюджета Покровского сельского поселения Неклиновского района, формируемые в рамках муниципальных программ Покровского сельского поселения Неклиновского района, и непрограммные расходы</a:t>
            </a:r>
            <a:endParaRPr/>
          </a:p>
        </p:txBody>
      </p:sp>
      <p:sp>
        <p:nvSpPr>
          <p:cNvPr id="489" name="CustomShape 3"/>
          <p:cNvSpPr/>
          <p:nvPr/>
        </p:nvSpPr>
        <p:spPr>
          <a:xfrm>
            <a:off x="104400" y="197856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29303,6 тыс. рублей</a:t>
            </a:r>
            <a:endParaRPr/>
          </a:p>
        </p:txBody>
      </p:sp>
      <p:sp>
        <p:nvSpPr>
          <p:cNvPr id="490" name="CustomShape 4"/>
          <p:cNvSpPr/>
          <p:nvPr/>
        </p:nvSpPr>
        <p:spPr>
          <a:xfrm>
            <a:off x="1297440" y="331596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1676,4 тыс. рублей</a:t>
            </a:r>
            <a:endParaRPr/>
          </a:p>
        </p:txBody>
      </p:sp>
      <p:sp>
        <p:nvSpPr>
          <p:cNvPr id="491" name="CustomShape 5"/>
          <p:cNvSpPr/>
          <p:nvPr/>
        </p:nvSpPr>
        <p:spPr>
          <a:xfrm>
            <a:off x="3318120" y="198900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26585,7 тыс. рублей</a:t>
            </a:r>
            <a:endParaRPr/>
          </a:p>
        </p:txBody>
      </p:sp>
      <p:sp>
        <p:nvSpPr>
          <p:cNvPr id="492" name="CustomShape 6"/>
          <p:cNvSpPr/>
          <p:nvPr/>
        </p:nvSpPr>
        <p:spPr>
          <a:xfrm>
            <a:off x="4465800" y="328932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2832,9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тыс. рублей</a:t>
            </a:r>
            <a:endParaRPr/>
          </a:p>
        </p:txBody>
      </p:sp>
      <p:sp>
        <p:nvSpPr>
          <p:cNvPr id="493" name="CustomShape 7"/>
          <p:cNvSpPr/>
          <p:nvPr/>
        </p:nvSpPr>
        <p:spPr>
          <a:xfrm>
            <a:off x="6165000" y="1936440"/>
            <a:ext cx="2212560" cy="229716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57716,7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тыс.рублей</a:t>
            </a:r>
            <a:endParaRPr/>
          </a:p>
        </p:txBody>
      </p:sp>
      <p:sp>
        <p:nvSpPr>
          <p:cNvPr id="494" name="CustomShape 8"/>
          <p:cNvSpPr/>
          <p:nvPr/>
        </p:nvSpPr>
        <p:spPr>
          <a:xfrm>
            <a:off x="7357680" y="3274200"/>
            <a:ext cx="1557720" cy="1391400"/>
          </a:xfrm>
          <a:prstGeom prst="ellipse">
            <a:avLst/>
          </a:prstGeom>
          <a:solidFill>
            <a:srgbClr val="00B0F0">
              <a:alpha val="50000"/>
            </a:srgb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0000"/>
              </a:lnSpc>
            </a:pPr>
            <a:r>
              <a:rPr lang="ru-RU" sz="2400" strike="noStrike">
                <a:solidFill>
                  <a:srgbClr val="000000"/>
                </a:solidFill>
                <a:latin typeface="Times New Roman"/>
                <a:ea typeface="DejaVu Sans"/>
              </a:rPr>
              <a:t>2772,8 тыс. рублей</a:t>
            </a:r>
            <a:endParaRPr/>
          </a:p>
        </p:txBody>
      </p:sp>
      <p:sp>
        <p:nvSpPr>
          <p:cNvPr id="495" name="CustomShape 9"/>
          <p:cNvSpPr/>
          <p:nvPr/>
        </p:nvSpPr>
        <p:spPr>
          <a:xfrm>
            <a:off x="1002960" y="5254560"/>
            <a:ext cx="598320" cy="395280"/>
          </a:xfrm>
          <a:prstGeom prst="ellipse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6" name="CustomShape 10"/>
          <p:cNvSpPr/>
          <p:nvPr/>
        </p:nvSpPr>
        <p:spPr>
          <a:xfrm>
            <a:off x="1087200" y="5302080"/>
            <a:ext cx="342000" cy="3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11"/>
          <p:cNvSpPr/>
          <p:nvPr/>
        </p:nvSpPr>
        <p:spPr>
          <a:xfrm>
            <a:off x="1619640" y="5212080"/>
            <a:ext cx="7049520" cy="57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расходы бюджета, формируемые в рамках муниципальных программ Покровского сельского поселения Неклиновского района</a:t>
            </a:r>
            <a:endParaRPr/>
          </a:p>
        </p:txBody>
      </p:sp>
      <p:sp>
        <p:nvSpPr>
          <p:cNvPr id="498" name="CustomShape 12"/>
          <p:cNvSpPr/>
          <p:nvPr/>
        </p:nvSpPr>
        <p:spPr>
          <a:xfrm>
            <a:off x="975240" y="6093360"/>
            <a:ext cx="598320" cy="395280"/>
          </a:xfrm>
          <a:prstGeom prst="ellipse">
            <a:avLst/>
          </a:prstGeom>
          <a:solidFill>
            <a:srgbClr val="00B0F0"/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99" name="CustomShape 13"/>
          <p:cNvSpPr/>
          <p:nvPr/>
        </p:nvSpPr>
        <p:spPr>
          <a:xfrm>
            <a:off x="1688400" y="6067800"/>
            <a:ext cx="6185520" cy="32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- непрограммные расходы</a:t>
            </a:r>
            <a:endParaRPr/>
          </a:p>
        </p:txBody>
      </p:sp>
      <p:sp>
        <p:nvSpPr>
          <p:cNvPr id="500" name="CustomShape 14"/>
          <p:cNvSpPr/>
          <p:nvPr/>
        </p:nvSpPr>
        <p:spPr>
          <a:xfrm>
            <a:off x="107136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entury Gothic"/>
                <a:ea typeface="DejaVu Sans"/>
              </a:rPr>
              <a:t>2020 год</a:t>
            </a:r>
            <a:endParaRPr/>
          </a:p>
        </p:txBody>
      </p:sp>
      <p:sp>
        <p:nvSpPr>
          <p:cNvPr id="501" name="CustomShape 15"/>
          <p:cNvSpPr/>
          <p:nvPr/>
        </p:nvSpPr>
        <p:spPr>
          <a:xfrm>
            <a:off x="4143240" y="4857840"/>
            <a:ext cx="142164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entury Gothic"/>
                <a:ea typeface="DejaVu Sans"/>
              </a:rPr>
              <a:t>2021 год</a:t>
            </a:r>
            <a:endParaRPr/>
          </a:p>
        </p:txBody>
      </p:sp>
      <p:sp>
        <p:nvSpPr>
          <p:cNvPr id="502" name="CustomShape 16"/>
          <p:cNvSpPr/>
          <p:nvPr/>
        </p:nvSpPr>
        <p:spPr>
          <a:xfrm>
            <a:off x="6929280" y="4857840"/>
            <a:ext cx="1707480" cy="35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000000"/>
                </a:solidFill>
                <a:latin typeface="Century Gothic"/>
                <a:ea typeface="DejaVu Sans"/>
              </a:rPr>
              <a:t>2022 год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107640" y="0"/>
            <a:ext cx="9029160" cy="20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1581AA"/>
                </a:solidFill>
                <a:latin typeface="Times New Roman"/>
                <a:ea typeface="DejaVu Sans"/>
              </a:rPr>
              <a:t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2020 год</a:t>
            </a:r>
            <a:endParaRPr/>
          </a:p>
        </p:txBody>
      </p:sp>
      <p:sp>
        <p:nvSpPr>
          <p:cNvPr id="504" name="CustomShape 2"/>
          <p:cNvSpPr/>
          <p:nvPr/>
        </p:nvSpPr>
        <p:spPr>
          <a:xfrm>
            <a:off x="179640" y="2277000"/>
            <a:ext cx="8705880" cy="457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ВСЕГО-167,0тыс.рублей: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-13,2 тыс. рублей</a:t>
            </a:r>
            <a:r>
              <a:rPr lang="ru-RU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Полномочия на исполнение внешнего финансового контроля-82,5 тыс. рублей.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полномочий по осуществлению муниципального финансового контроля-71,3 тыс. рублей.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1945080" y="624240"/>
            <a:ext cx="6581880" cy="12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КОНТАКТНАЯ ИНФОРМАЦИЯ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Century Gothic"/>
                <a:ea typeface="DejaVu Sans"/>
              </a:rPr>
              <a:t> И ОБРАТНАЯ СВЯЗЬ</a:t>
            </a:r>
            <a:endParaRPr/>
          </a:p>
        </p:txBody>
      </p:sp>
      <p:sp>
        <p:nvSpPr>
          <p:cNvPr id="506" name="CustomShape 2"/>
          <p:cNvSpPr/>
          <p:nvPr/>
        </p:nvSpPr>
        <p:spPr>
          <a:xfrm>
            <a:off x="1942560" y="2133720"/>
            <a:ext cx="6798960" cy="377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i="1" strike="noStrike">
                <a:solidFill>
                  <a:srgbClr val="404040"/>
                </a:solidFill>
                <a:latin typeface="Times New Roman"/>
                <a:ea typeface="DejaVu Sans"/>
              </a:rPr>
              <a:t>Информация подготовлена финансовым отделом администрации Покровского сельского поселения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Наш адрес:346830,с.Покровское ,ул.Урицкого,д.15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Телефон: (863)472-05-77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800" strike="noStrike">
                <a:solidFill>
                  <a:srgbClr val="404040"/>
                </a:solidFill>
                <a:latin typeface="Times New Roman"/>
                <a:ea typeface="DejaVu Sans"/>
              </a:rPr>
              <a:t>Адрес электронной почты:sp26276@donpac.ru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CustomShape 1"/>
          <p:cNvSpPr/>
          <p:nvPr/>
        </p:nvSpPr>
        <p:spPr>
          <a:xfrm>
            <a:off x="1043640" y="0"/>
            <a:ext cx="7841520" cy="151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strike="noStrike">
                <a:solidFill>
                  <a:srgbClr val="1581AA"/>
                </a:solidFill>
                <a:latin typeface="Times New Roman"/>
                <a:ea typeface="DejaVu Sans"/>
              </a:rPr>
              <a:t>Уважаемые жители Покровского сельского поселения</a:t>
            </a:r>
            <a:endParaRPr/>
          </a:p>
        </p:txBody>
      </p:sp>
      <p:sp>
        <p:nvSpPr>
          <p:cNvPr id="380" name="CustomShape 2"/>
          <p:cNvSpPr/>
          <p:nvPr/>
        </p:nvSpPr>
        <p:spPr>
          <a:xfrm>
            <a:off x="1371600" y="1676520"/>
            <a:ext cx="6850800" cy="517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strike="noStrike" dirty="0" smtClean="0">
                <a:solidFill>
                  <a:srgbClr val="404040"/>
                </a:solidFill>
                <a:latin typeface="Times New Roman"/>
                <a:ea typeface="DejaVu Sans"/>
              </a:rPr>
              <a:t>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«Бюджет для граждан» познакомит Вас с положениями основного финансового документа Покровского сельского поселения на 2020 год и на плановый период 2021 и 2022 годов.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 уважением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Глава Покровского </a:t>
            </a:r>
            <a:endParaRPr dirty="0"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 dirty="0">
                <a:solidFill>
                  <a:srgbClr val="404040"/>
                </a:solidFill>
                <a:latin typeface="Times New Roman"/>
                <a:ea typeface="DejaVu Sans"/>
              </a:rPr>
              <a:t>сельского поселения                               А.Ф. </a:t>
            </a:r>
            <a:r>
              <a:rPr lang="ru-RU" i="1" strike="noStrike" dirty="0" err="1">
                <a:solidFill>
                  <a:srgbClr val="404040"/>
                </a:solidFill>
                <a:latin typeface="Times New Roman"/>
                <a:ea typeface="DejaVu Sans"/>
              </a:rPr>
              <a:t>Кривошапко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CustomShape 1"/>
          <p:cNvSpPr/>
          <p:nvPr/>
        </p:nvSpPr>
        <p:spPr>
          <a:xfrm>
            <a:off x="1945080" y="624240"/>
            <a:ext cx="6581880" cy="12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800" i="1" strike="noStrike">
                <a:solidFill>
                  <a:srgbClr val="1581AA"/>
                </a:solidFill>
                <a:latin typeface="Times New Roman"/>
                <a:ea typeface="DejaVu Sans"/>
              </a:rPr>
              <a:t>Бюджет для граждан</a:t>
            </a:r>
            <a:endParaRPr/>
          </a:p>
        </p:txBody>
      </p:sp>
      <p:sp>
        <p:nvSpPr>
          <p:cNvPr id="382" name="CustomShape 2"/>
          <p:cNvSpPr/>
          <p:nvPr/>
        </p:nvSpPr>
        <p:spPr>
          <a:xfrm>
            <a:off x="1371600" y="1676520"/>
            <a:ext cx="6850800" cy="534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>
                <a:solidFill>
                  <a:srgbClr val="404040"/>
                </a:solidFill>
                <a:latin typeface="Times New Roman"/>
                <a:ea typeface="DejaVu Sans"/>
              </a:rPr>
              <a:t>«Бюджет для граждан» познакомит с положениями основного финансового документа Покровского сельского поселения-местного бюджета, а именно :  бюджета Покровского сельского поселения Неклиновского района на 2020 год и на плановый период 2021 и 2022 годов.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>
                <a:solidFill>
                  <a:srgbClr val="404040"/>
                </a:solidFill>
                <a:latin typeface="Times New Roman"/>
                <a:ea typeface="DejaVu Sans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гражданским служащим, пенсионерам и другим категориям населения, так как бюджет затрагивает интересы каждого жителя Покровского сельского поселения. Мы постарались в доступной и понятной форме для граждан, показать основные показатели бюджета Покровского сельского поселения.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i="1" strike="noStrike">
                <a:solidFill>
                  <a:srgbClr val="404040"/>
                </a:solidFill>
                <a:latin typeface="Times New Roman"/>
                <a:ea typeface="DejaVu Sans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Покровском сельском поселении.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742680"/>
            <a:ext cx="9136800" cy="194148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106560" tIns="10656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Основа формирования  бюджета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Покровского сельского поселения Неклиновского района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800" strike="noStrike">
                <a:solidFill>
                  <a:srgbClr val="000000"/>
                </a:solidFill>
                <a:latin typeface="Times New Roman"/>
                <a:ea typeface="DejaVu Sans"/>
              </a:rPr>
              <a:t> 2020 год и на плановый период 2021и 2022годов</a:t>
            </a:r>
            <a:endParaRPr/>
          </a:p>
        </p:txBody>
      </p:sp>
      <p:sp>
        <p:nvSpPr>
          <p:cNvPr id="384" name="CustomShape 2"/>
          <p:cNvSpPr/>
          <p:nvPr/>
        </p:nvSpPr>
        <p:spPr>
          <a:xfrm>
            <a:off x="3240" y="2522160"/>
            <a:ext cx="709200" cy="3900960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</p:sp>
      <p:sp>
        <p:nvSpPr>
          <p:cNvPr id="385" name="CustomShape 3"/>
          <p:cNvSpPr/>
          <p:nvPr/>
        </p:nvSpPr>
        <p:spPr>
          <a:xfrm>
            <a:off x="721080" y="2522160"/>
            <a:ext cx="285876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76320" tIns="76320" rIns="76320" bIns="76320" anchor="ctr"/>
          <a:lstStyle/>
          <a:p>
            <a:pPr algn="ctr">
              <a:lnSpc>
                <a:spcPct val="9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Основные направления бюджетной и налоговой политики  Покровского сельского поселения  </a:t>
            </a:r>
            <a:endParaRPr/>
          </a:p>
          <a:p>
            <a:pPr algn="ctr">
              <a:lnSpc>
                <a:spcPct val="90000"/>
              </a:lnSpc>
            </a:pP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на 2020 – 2022 годы</a:t>
            </a:r>
            <a:endParaRPr/>
          </a:p>
        </p:txBody>
      </p:sp>
      <p:sp>
        <p:nvSpPr>
          <p:cNvPr id="386" name="CustomShape 4"/>
          <p:cNvSpPr/>
          <p:nvPr/>
        </p:nvSpPr>
        <p:spPr>
          <a:xfrm>
            <a:off x="3564000" y="2565000"/>
            <a:ext cx="2987280" cy="39315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Прогноз социально </a:t>
            </a: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r>
              <a:rPr lang="ru-RU" sz="2000" strike="noStrike">
                <a:solidFill>
                  <a:srgbClr val="000000"/>
                </a:solidFill>
                <a:latin typeface="Times New Roman"/>
                <a:ea typeface="DejaVu Sans"/>
              </a:rPr>
              <a:t>экономического</a:t>
            </a:r>
            <a:r>
              <a:rPr lang="ru-RU" sz="16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развития Покровского сельского поселения  Неклиновского района на 2020 – 2022 годы </a:t>
            </a:r>
            <a:endParaRPr/>
          </a:p>
        </p:txBody>
      </p:sp>
      <p:sp>
        <p:nvSpPr>
          <p:cNvPr id="387" name="CustomShape 5"/>
          <p:cNvSpPr/>
          <p:nvPr/>
        </p:nvSpPr>
        <p:spPr>
          <a:xfrm>
            <a:off x="6581160" y="2537280"/>
            <a:ext cx="2551320" cy="3900960"/>
          </a:xfrm>
          <a:prstGeom prst="rect">
            <a:avLst/>
          </a:prstGeom>
          <a:gradFill>
            <a:gsLst>
              <a:gs pos="0">
                <a:schemeClr val="tx2">
                  <a:tint val="50000"/>
                  <a:satMod val="300000"/>
                  <a:lumMod val="40000"/>
                  <a:lumOff val="6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0"/>
          </a:gradFill>
          <a:ln>
            <a:solidFill>
              <a:schemeClr val="accent5">
                <a:shade val="9000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trike="noStrike">
                <a:solidFill>
                  <a:srgbClr val="000000"/>
                </a:solidFill>
                <a:latin typeface="Times New Roman"/>
                <a:ea typeface="DejaVu Sans"/>
              </a:rPr>
              <a:t>Муниципальные программы Покровского сельского поселения Неклиновского района</a:t>
            </a:r>
            <a:endParaRPr/>
          </a:p>
        </p:txBody>
      </p:sp>
      <p:sp>
        <p:nvSpPr>
          <p:cNvPr id="388" name="CustomShape 6"/>
          <p:cNvSpPr/>
          <p:nvPr/>
        </p:nvSpPr>
        <p:spPr>
          <a:xfrm>
            <a:off x="0" y="6445800"/>
            <a:ext cx="9136800" cy="426960"/>
          </a:xfrm>
          <a:prstGeom prst="rect">
            <a:avLst/>
          </a:prstGeom>
          <a:gradFill>
            <a:gsLst>
              <a:gs pos="0">
                <a:schemeClr val="accent5">
                  <a:tint val="96000"/>
                  <a:lumMod val="104000"/>
                </a:schemeClr>
              </a:gs>
              <a:gs pos="100000">
                <a:schemeClr val="accent5">
                  <a:shade val="98000"/>
                  <a:lumMod val="94000"/>
                </a:schemeClr>
              </a:gs>
            </a:gsLst>
            <a:lin ang="5400000"/>
          </a:gradFill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>
              <a:rot lat="0" lon="0" rev="7500000"/>
            </a:lightRig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</p:sp>
      <p:sp>
        <p:nvSpPr>
          <p:cNvPr id="389" name="CustomShape 7"/>
          <p:cNvSpPr/>
          <p:nvPr/>
        </p:nvSpPr>
        <p:spPr>
          <a:xfrm>
            <a:off x="0" y="0"/>
            <a:ext cx="916128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0" y="0"/>
            <a:ext cx="9136800" cy="64728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  <p:sp>
        <p:nvSpPr>
          <p:cNvPr id="391" name="CustomShape 2"/>
          <p:cNvSpPr/>
          <p:nvPr/>
        </p:nvSpPr>
        <p:spPr>
          <a:xfrm>
            <a:off x="457200" y="714240"/>
            <a:ext cx="8179560" cy="99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1581AA"/>
                </a:solidFill>
                <a:latin typeface="Times New Roman"/>
                <a:ea typeface="DejaVu Sans"/>
              </a:rPr>
              <a:t>Бюджет Покровского сельского поселения Неклиновского района на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1581AA"/>
                </a:solidFill>
                <a:latin typeface="Times New Roman"/>
                <a:ea typeface="DejaVu Sans"/>
              </a:rPr>
              <a:t>2020 год и на плановый период 2021 и 2022 годов направлен на решение следующих ключевых задач:</a:t>
            </a:r>
            <a:endParaRPr/>
          </a:p>
        </p:txBody>
      </p:sp>
      <p:sp>
        <p:nvSpPr>
          <p:cNvPr id="392" name="CustomShape 3"/>
          <p:cNvSpPr/>
          <p:nvPr/>
        </p:nvSpPr>
        <p:spPr>
          <a:xfrm>
            <a:off x="142920" y="2143080"/>
            <a:ext cx="5064840" cy="449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>
                <a:solidFill>
                  <a:srgbClr val="404040"/>
                </a:solidFill>
                <a:latin typeface="Times New Roman"/>
                <a:ea typeface="DejaVu Sans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>
                <a:solidFill>
                  <a:srgbClr val="404040"/>
                </a:solidFill>
                <a:latin typeface="Times New Roman"/>
                <a:ea typeface="DejaVu Sans"/>
              </a:rPr>
              <a:t>Повышение эффективности бюджетной политики, в том числе за счет роста эффективности бюджетных расходов;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>
                <a:solidFill>
                  <a:srgbClr val="404040"/>
                </a:solidFill>
                <a:latin typeface="Times New Roman"/>
                <a:ea typeface="DejaVu Sans"/>
              </a:rPr>
              <a:t>Повышение прозрачности и открытости бюджетного процесса;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>
                <a:solidFill>
                  <a:srgbClr val="404040"/>
                </a:solidFill>
                <a:latin typeface="Times New Roman"/>
                <a:ea typeface="DejaVu Sans"/>
              </a:rPr>
              <a:t>Повышение роли бюджетной политики для поддержки экономического роста;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1700" strike="noStrike">
                <a:solidFill>
                  <a:srgbClr val="404040"/>
                </a:solidFill>
                <a:latin typeface="Times New Roman"/>
                <a:ea typeface="DejaVu Sans"/>
              </a:rPr>
              <a:t>Разработка бюджетного прогноза Покровского сельского поселения на долгосрочный период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CustomShape 1"/>
          <p:cNvSpPr/>
          <p:nvPr/>
        </p:nvSpPr>
        <p:spPr>
          <a:xfrm>
            <a:off x="0" y="620640"/>
            <a:ext cx="913680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1520" rIns="90000" bIns="45000"/>
          <a:lstStyle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1581AA"/>
                </a:solidFill>
                <a:latin typeface="Times New Roman"/>
                <a:ea typeface="DejaVu Sans"/>
              </a:rPr>
              <a:t>Основные параметры  бюджета Покровского сельского поселения </a:t>
            </a:r>
            <a:endParaRPr/>
          </a:p>
          <a:p>
            <a:pPr algn="ctr">
              <a:lnSpc>
                <a:spcPct val="70000"/>
              </a:lnSpc>
            </a:pPr>
            <a:r>
              <a:rPr lang="ru-RU" sz="2000" strike="noStrike">
                <a:solidFill>
                  <a:srgbClr val="1581AA"/>
                </a:solidFill>
                <a:latin typeface="Times New Roman"/>
                <a:ea typeface="DejaVu Sans"/>
              </a:rPr>
              <a:t>Неклиновского района на 2020 год и на плановый период 2021 и 2022 годов (тыс. руб.)</a:t>
            </a:r>
            <a:endParaRPr/>
          </a:p>
        </p:txBody>
      </p:sp>
      <p:graphicFrame>
        <p:nvGraphicFramePr>
          <p:cNvPr id="394" name="Table 2"/>
          <p:cNvGraphicFramePr/>
          <p:nvPr/>
        </p:nvGraphicFramePr>
        <p:xfrm>
          <a:off x="500040" y="1357200"/>
          <a:ext cx="7708320" cy="5281632"/>
        </p:xfrm>
        <a:graphic>
          <a:graphicData uri="http://schemas.openxmlformats.org/drawingml/2006/table">
            <a:tbl>
              <a:tblPr/>
              <a:tblGrid>
                <a:gridCol w="271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2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Показатель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2020 год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2021 год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2022 год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3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Неклиновского района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Неклиновского района </a:t>
                      </a:r>
                      <a:endParaRPr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Решение собрания депутатов Покровского сельского поселения Неклиновского района </a:t>
                      </a:r>
                      <a:endParaRPr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 Доходы,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30980,0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29418,6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60489,5</a:t>
                      </a:r>
                      <a:endParaRPr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из них: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16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Налоговые и неналоговые доходы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20159,6</a:t>
                      </a:r>
                      <a:endParaRPr/>
                    </a:p>
                    <a:p>
                      <a:pPr algn="ctr">
                        <a:lnSpc>
                          <a:spcPct val="93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21208,0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22350,8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Безвозмездные поступления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10820,4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8210,6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38138,7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II. Расходы, всего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30980,0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29418,6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60489,5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III. Дефицит(-), профицит (+)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680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1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IV. Источники финансирования дефицита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Microsoft YaHei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3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0,0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5" name="CustomShape 3"/>
          <p:cNvSpPr/>
          <p:nvPr/>
        </p:nvSpPr>
        <p:spPr>
          <a:xfrm>
            <a:off x="0" y="0"/>
            <a:ext cx="9136800" cy="397440"/>
          </a:xfrm>
          <a:prstGeom prst="rect">
            <a:avLst/>
          </a:prstGeom>
          <a:ln>
            <a:noFill/>
          </a:ln>
          <a:effectLst>
            <a:outerShdw blurRad="50800" dist="38100" dir="5400000" rotWithShape="0">
              <a:srgbClr val="000000">
                <a:alpha val="60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Times New Roman"/>
                <a:ea typeface="DejaVu Sans"/>
              </a:rPr>
              <a:t>Администрация Покровского сельского поселения Неклиновского района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CustomShape 1"/>
          <p:cNvSpPr/>
          <p:nvPr/>
        </p:nvSpPr>
        <p:spPr>
          <a:xfrm>
            <a:off x="1945080" y="624240"/>
            <a:ext cx="6581880" cy="78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i="1" strike="noStrike">
                <a:solidFill>
                  <a:srgbClr val="1581AA"/>
                </a:solidFill>
                <a:latin typeface="Times New Roman"/>
                <a:ea typeface="DejaVu Sans"/>
              </a:rPr>
              <a:t>Поступающие в бюджет денежные средства являются ДОХОДАМИ БЮДЖЕТА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97" name="CustomShape 2"/>
          <p:cNvSpPr/>
          <p:nvPr/>
        </p:nvSpPr>
        <p:spPr>
          <a:xfrm>
            <a:off x="395640" y="1676520"/>
            <a:ext cx="8345880" cy="491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>
                <a:solidFill>
                  <a:srgbClr val="404040"/>
                </a:solidFill>
                <a:latin typeface="Century Gothic"/>
                <a:ea typeface="DejaVu Sans"/>
              </a:rPr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>
                <a:solidFill>
                  <a:srgbClr val="404040"/>
                </a:solidFill>
                <a:latin typeface="Century Gothic"/>
                <a:ea typeface="DejaVu Sans"/>
              </a:rPr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ru-RU" sz="2000" i="1" strike="noStrike">
                <a:solidFill>
                  <a:srgbClr val="404040"/>
                </a:solidFill>
                <a:latin typeface="Century Gothic"/>
                <a:ea typeface="DejaVu Sans"/>
              </a:rPr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654500"/>
            <a:ext cx="8215370" cy="774236"/>
          </a:xfrm>
        </p:spPr>
        <p:txBody>
          <a:bodyPr>
            <a:normAutofit/>
          </a:bodyPr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2374825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6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604474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29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15832</TotalTime>
  <Words>1230</Words>
  <Application>Microsoft Office PowerPoint</Application>
  <PresentationFormat>Экран (4:3)</PresentationFormat>
  <Paragraphs>186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Microsoft YaHei</vt:lpstr>
      <vt:lpstr>Arial</vt:lpstr>
      <vt:lpstr>Century Gothic</vt:lpstr>
      <vt:lpstr>DejaVu Sans</vt:lpstr>
      <vt:lpstr>StarSymbol</vt:lpstr>
      <vt:lpstr>Times New Roman</vt:lpstr>
      <vt:lpstr>Wingdings 3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Презентация PowerPoint</vt:lpstr>
      <vt:lpstr>Презентация PowerPoint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566</cp:revision>
  <cp:lastPrinted>2013-11-22T13:20:24Z</cp:lastPrinted>
  <dcterms:created xsi:type="dcterms:W3CDTF">2013-11-19T11:15:28Z</dcterms:created>
  <dcterms:modified xsi:type="dcterms:W3CDTF">2020-01-21T07:54:25Z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