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notesMasterIdLst>
    <p:notesMasterId r:id="rId19"/>
  </p:notesMasterIdLst>
  <p:sldIdLst>
    <p:sldId id="369" r:id="rId2"/>
    <p:sldId id="364" r:id="rId3"/>
    <p:sldId id="257" r:id="rId4"/>
    <p:sldId id="256" r:id="rId5"/>
    <p:sldId id="281" r:id="rId6"/>
    <p:sldId id="366" r:id="rId7"/>
    <p:sldId id="283" r:id="rId8"/>
    <p:sldId id="286" r:id="rId9"/>
    <p:sldId id="277" r:id="rId10"/>
    <p:sldId id="278" r:id="rId11"/>
    <p:sldId id="279" r:id="rId12"/>
    <p:sldId id="276" r:id="rId13"/>
    <p:sldId id="259" r:id="rId14"/>
    <p:sldId id="367" r:id="rId15"/>
    <p:sldId id="268" r:id="rId16"/>
    <p:sldId id="368" r:id="rId17"/>
    <p:sldId id="370" r:id="rId1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FF9900"/>
    <a:srgbClr val="000000"/>
    <a:srgbClr val="CC00FF"/>
    <a:srgbClr val="00CCFF"/>
    <a:srgbClr val="FF0066"/>
    <a:srgbClr val="660066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0" autoAdjust="0"/>
    <p:restoredTop sz="97691" autoAdjust="0"/>
  </p:normalViewPr>
  <p:slideViewPr>
    <p:cSldViewPr>
      <p:cViewPr varScale="1">
        <p:scale>
          <a:sx n="88" d="100"/>
          <a:sy n="88" d="100"/>
        </p:scale>
        <p:origin x="18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30934,5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44483,5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24987,0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30934.5</c:v>
                </c:pt>
                <c:pt idx="2">
                  <c:v>44483.5</c:v>
                </c:pt>
                <c:pt idx="3">
                  <c:v>24987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21061.7</c:v>
                </c:pt>
                <c:pt idx="2">
                  <c:v>22313.200000000001</c:v>
                </c:pt>
                <c:pt idx="3">
                  <c:v>23126.3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308148517699278E-2"/>
          <c:y val="0.16514086095259425"/>
          <c:w val="0.58924714726791516"/>
          <c:h val="0.77261781629827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36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F8D9-4506-BEC1-3F8224D5E94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8D9-4506-BEC1-3F8224D5E94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F8D9-4506-BEC1-3F8224D5E94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F8D9-4506-BEC1-3F8224D5E94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43,3%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D9-4506-BEC1-3F8224D5E943}"/>
                </c:ext>
              </c:extLst>
            </c:dLbl>
            <c:dLbl>
              <c:idx val="1"/>
              <c:layout>
                <c:manualLayout>
                  <c:x val="1.6639392967427221E-3"/>
                  <c:y val="6.3885909358405893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solidFill>
                          <a:srgbClr val="002060"/>
                        </a:solidFill>
                        <a:effectLst/>
                      </a:rPr>
                      <a:t>52,9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D9-4506-BEC1-3F8224D5E943}"/>
                </c:ext>
              </c:extLst>
            </c:dLbl>
            <c:dLbl>
              <c:idx val="2"/>
              <c:layout>
                <c:manualLayout>
                  <c:x val="-1.8463104833335294E-2"/>
                  <c:y val="-2.19983440083210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1</a:t>
                    </a:r>
                    <a:r>
                      <a:rPr lang="en-US" b="1" dirty="0" smtClean="0">
                        <a:solidFill>
                          <a:srgbClr val="002060"/>
                        </a:solidFill>
                        <a:effectLst/>
                      </a:rPr>
                      <a:t>3,7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8D9-4506-BEC1-3F8224D5E94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D9-4506-BEC1-3F8224D5E943}"/>
                </c:ext>
              </c:extLst>
            </c:dLbl>
            <c:dLbl>
              <c:idx val="4"/>
              <c:layout>
                <c:manualLayout>
                  <c:x val="1.6486671717245643E-2"/>
                  <c:y val="-3.68402549679750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2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,3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D9-4506-BEC1-3F8224D5E943}"/>
                </c:ext>
              </c:extLst>
            </c:dLbl>
            <c:dLbl>
              <c:idx val="5"/>
              <c:layout>
                <c:manualLayout>
                  <c:x val="6.2263662575468462E-2"/>
                  <c:y val="-4.05955325860840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5,9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D9-4506-BEC1-3F8224D5E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17" b="1" i="1">
                    <a:solidFill>
                      <a:srgbClr val="00B05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0.433</c:v>
                </c:pt>
                <c:pt idx="1">
                  <c:v>0.52900000000000003</c:v>
                </c:pt>
                <c:pt idx="2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D9-4506-BEC1-3F8224D5E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94">
          <a:noFill/>
        </a:ln>
      </c:spPr>
    </c:plotArea>
    <c:legend>
      <c:legendPos val="r"/>
      <c:layout>
        <c:manualLayout>
          <c:xMode val="edge"/>
          <c:yMode val="edge"/>
          <c:x val="0.57893200405224066"/>
          <c:y val="0.12484796380372004"/>
          <c:w val="0.41542982520891225"/>
          <c:h val="0.83316477146354473"/>
        </c:manualLayout>
      </c:layout>
      <c:overlay val="0"/>
      <c:spPr>
        <a:ln>
          <a:solidFill>
            <a:schemeClr val="bg1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3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2E65-40EB-874F-EE39F2717F5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E65-40EB-874F-EE39F2717F51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2E65-40EB-874F-EE39F2717F5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2E65-40EB-874F-EE39F2717F51}"/>
              </c:ext>
            </c:extLst>
          </c:dPt>
          <c:dLbls>
            <c:dLbl>
              <c:idx val="0"/>
              <c:layout>
                <c:manualLayout>
                  <c:x val="-0.2284041289580806"/>
                  <c:y val="1.35324787423264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43,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7%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65-40EB-874F-EE39F2717F51}"/>
                </c:ext>
              </c:extLst>
            </c:dLbl>
            <c:dLbl>
              <c:idx val="1"/>
              <c:layout>
                <c:manualLayout>
                  <c:x val="-5.1589713546040097E-2"/>
                  <c:y val="0.145514483065101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52,6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65-40EB-874F-EE39F2717F5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65-40EB-874F-EE39F2717F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65-40EB-874F-EE39F2717F51}"/>
                </c:ext>
              </c:extLst>
            </c:dLbl>
            <c:dLbl>
              <c:idx val="4"/>
              <c:layout>
                <c:manualLayout>
                  <c:x val="6.9325953447033364E-2"/>
                  <c:y val="-6.94223630324599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65-40EB-874F-EE39F2717F51}"/>
                </c:ext>
              </c:extLst>
            </c:dLbl>
            <c:dLbl>
              <c:idx val="5"/>
              <c:layout>
                <c:manualLayout>
                  <c:x val="0.21031965440532546"/>
                  <c:y val="-1.22697094958797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65-40EB-874F-EE39F2717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30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0.437</c:v>
                </c:pt>
                <c:pt idx="1">
                  <c:v>0.52600000000000002</c:v>
                </c:pt>
                <c:pt idx="2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65-40EB-874F-EE39F2717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924">
          <a:noFill/>
        </a:ln>
      </c:spPr>
    </c:plotArea>
    <c:plotVisOnly val="1"/>
    <c:dispBlanksAs val="zero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03061416948973E-2"/>
          <c:y val="0.25298046949031838"/>
          <c:w val="0.92421966034781666"/>
          <c:h val="0.716238636883488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5A05-46E3-9A9D-B317FAF1179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A05-46E3-9A9D-B317FAF1179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5A05-46E3-9A9D-B317FAF1179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5A05-46E3-9A9D-B317FAF11793}"/>
              </c:ext>
            </c:extLst>
          </c:dPt>
          <c:dLbls>
            <c:dLbl>
              <c:idx val="1"/>
              <c:layout>
                <c:manualLayout>
                  <c:x val="-8.7655596305398639E-2"/>
                  <c:y val="-0.125033716074195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05-46E3-9A9D-B317FAF11793}"/>
                </c:ext>
              </c:extLst>
            </c:dLbl>
            <c:dLbl>
              <c:idx val="2"/>
              <c:layout>
                <c:manualLayout>
                  <c:x val="-5.3950562340618492E-2"/>
                  <c:y val="1.86149584747596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2665585713804"/>
                      <c:h val="9.3865550561368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A05-46E3-9A9D-B317FAF1179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05-46E3-9A9D-B317FAF11793}"/>
                </c:ext>
              </c:extLst>
            </c:dLbl>
            <c:dLbl>
              <c:idx val="4"/>
              <c:layout>
                <c:manualLayout>
                  <c:x val="4.6867692995352032E-2"/>
                  <c:y val="-8.44795839677944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05-46E3-9A9D-B317FAF11793}"/>
                </c:ext>
              </c:extLst>
            </c:dLbl>
            <c:dLbl>
              <c:idx val="5"/>
              <c:layout>
                <c:manualLayout>
                  <c:x val="0.20999346325860441"/>
                  <c:y val="-1.93957207369116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05-46E3-9A9D-B317FAF11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33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0.41899999999999998</c:v>
                </c:pt>
                <c:pt idx="1">
                  <c:v>0.50900000000000001</c:v>
                </c:pt>
                <c:pt idx="2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05-46E3-9A9D-B317FAF11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61">
          <a:noFill/>
        </a:ln>
      </c:spPr>
    </c:plotArea>
    <c:plotVisOnly val="1"/>
    <c:dispBlanksAs val="zero"/>
    <c:showDLblsOverMax val="0"/>
  </c:chart>
  <c:txPr>
    <a:bodyPr/>
    <a:lstStyle/>
    <a:p>
      <a:pPr>
        <a:defRPr sz="169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92">
                <a:latin typeface="Times New Roman" pitchFamily="18" charset="0"/>
                <a:cs typeface="Times New Roman" pitchFamily="18" charset="0"/>
              </a:defRPr>
            </a:pPr>
            <a:r>
              <a:rPr lang="ru-RU" sz="1692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21061,7 </a:t>
            </a:r>
            <a:r>
              <a:rPr lang="ru-RU" sz="1692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92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70000920543614764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123047607077435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21061,7</c:v>
                </c:pt>
              </c:strCache>
            </c:strRef>
          </c:tx>
          <c:explosion val="7"/>
          <c:dPt>
            <c:idx val="0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AA3-4B78-AEFB-F8B7E7BD306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3AA3-4B78-AEFB-F8B7E7BD3067}"/>
              </c:ext>
            </c:extLst>
          </c:dPt>
          <c:dPt>
            <c:idx val="2"/>
            <c:bubble3D val="0"/>
            <c:spPr>
              <a:solidFill>
                <a:srgbClr val="CC0066"/>
              </a:solidFill>
            </c:spPr>
            <c:extLst>
              <c:ext xmlns:c16="http://schemas.microsoft.com/office/drawing/2014/chart" uri="{C3380CC4-5D6E-409C-BE32-E72D297353CC}">
                <c16:uniqueId val="{00000002-3AA3-4B78-AEFB-F8B7E7BD3067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AA3-4B78-AEFB-F8B7E7BD3067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AA3-4B78-AEFB-F8B7E7BD3067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AA3-4B78-AEFB-F8B7E7BD306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3AA3-4B78-AEFB-F8B7E7BD3067}"/>
              </c:ext>
            </c:extLst>
          </c:dPt>
          <c:dLbls>
            <c:dLbl>
              <c:idx val="0"/>
              <c:layout>
                <c:manualLayout>
                  <c:x val="-0.12195687934315542"/>
                  <c:y val="-5.78304326289373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A3-4B78-AEFB-F8B7E7BD3067}"/>
                </c:ext>
              </c:extLst>
            </c:dLbl>
            <c:dLbl>
              <c:idx val="3"/>
              <c:layout>
                <c:manualLayout>
                  <c:x val="-1.3414586246445422E-2"/>
                  <c:y val="-9.25982865663092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A3-4B78-AEFB-F8B7E7BD3067}"/>
                </c:ext>
              </c:extLst>
            </c:dLbl>
            <c:dLbl>
              <c:idx val="4"/>
              <c:layout>
                <c:manualLayout>
                  <c:x val="-3.0080542169891606E-2"/>
                  <c:y val="-1.6263088729582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A3-4B78-AEFB-F8B7E7BD3067}"/>
                </c:ext>
              </c:extLst>
            </c:dLbl>
            <c:dLbl>
              <c:idx val="5"/>
              <c:layout>
                <c:manualLayout>
                  <c:x val="-5.9337987579201543E-2"/>
                  <c:y val="-5.1511679822085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A3-4B78-AEFB-F8B7E7BD3067}"/>
                </c:ext>
              </c:extLst>
            </c:dLbl>
            <c:dLbl>
              <c:idx val="6"/>
              <c:layout>
                <c:manualLayout>
                  <c:x val="-4.3975553425819715E-3"/>
                  <c:y val="-5.48549393895998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A3-4B78-AEFB-F8B7E7BD3067}"/>
                </c:ext>
              </c:extLst>
            </c:dLbl>
            <c:dLbl>
              <c:idx val="7"/>
              <c:layout>
                <c:manualLayout>
                  <c:x val="5.9855838830371134E-2"/>
                  <c:y val="-5.55235913031025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A3-4B78-AEFB-F8B7E7BD3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27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Налоги на имущество- 9289</c:v>
                </c:pt>
                <c:pt idx="1">
                  <c:v>НДФЛ-9115</c:v>
                </c:pt>
                <c:pt idx="2">
                  <c:v>Налоги на совокупный доход - 1857,4</c:v>
                </c:pt>
                <c:pt idx="3">
                  <c:v>Доходы от использования имущества, находящегося в гос. и муниципальной собственности - 789,9</c:v>
                </c:pt>
                <c:pt idx="4">
                  <c:v>Штрафы, санкции, возмещение ущерба - 10,4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0.441</c:v>
                </c:pt>
                <c:pt idx="1">
                  <c:v>0.433</c:v>
                </c:pt>
                <c:pt idx="2">
                  <c:v>8.7999999999999995E-2</c:v>
                </c:pt>
                <c:pt idx="3">
                  <c:v>3.6999999999999998E-2</c:v>
                </c:pt>
                <c:pt idx="4">
                  <c:v>5.0000000000000001E-4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A3-4B78-AEFB-F8B7E7BD3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рублей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Налоги на имущество- 9289</c:v>
                </c:pt>
                <c:pt idx="1">
                  <c:v>НДФЛ-9115</c:v>
                </c:pt>
                <c:pt idx="2">
                  <c:v>Налоги на совокупный доход - 1857,4</c:v>
                </c:pt>
                <c:pt idx="3">
                  <c:v>Доходы от использования имущества, находящегося в гос. и муниципальной собственности - 789,9</c:v>
                </c:pt>
                <c:pt idx="4">
                  <c:v>Штрафы, санкции, возмещение ущерба - 10,4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9-3AA3-4B78-AEFB-F8B7E7BD3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65234575190570221"/>
          <c:y val="4.9752352383425832E-2"/>
          <c:w val="0.33048859266533109"/>
          <c:h val="0.88809777178886562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2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414"/>
          <c:h val="0.81109592461605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9043381893715412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08-444E-91CF-EBF9FB5B65D5}"/>
                </c:ext>
              </c:extLst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08-444E-91CF-EBF9FB5B65D5}"/>
                </c:ext>
              </c:extLst>
            </c:dLbl>
            <c:dLbl>
              <c:idx val="2"/>
              <c:layout>
                <c:manualLayout>
                  <c:x val="8.7130145681146246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08-444E-91CF-EBF9FB5B65D5}"/>
                </c:ext>
              </c:extLst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08-444E-91CF-EBF9FB5B65D5}"/>
                </c:ext>
              </c:extLst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8-444E-91CF-EBF9FB5B65D5}"/>
                </c:ext>
              </c:extLst>
            </c:dLbl>
            <c:dLbl>
              <c:idx val="5"/>
              <c:layout>
                <c:manualLayout>
                  <c:x val="1.0165183662800449E-2"/>
                  <c:y val="-1.4853325168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08-444E-91CF-EBF9FB5B6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9115</c:v>
                </c:pt>
                <c:pt idx="2">
                  <c:v>9753</c:v>
                </c:pt>
                <c:pt idx="3">
                  <c:v>10484.5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08-444E-91CF-EBF9FB5B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812416"/>
        <c:axId val="50813952"/>
        <c:axId val="0"/>
      </c:bar3DChart>
      <c:catAx>
        <c:axId val="508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3952"/>
        <c:crosses val="autoZero"/>
        <c:auto val="1"/>
        <c:lblAlgn val="ctr"/>
        <c:lblOffset val="100"/>
        <c:noMultiLvlLbl val="0"/>
      </c:catAx>
      <c:valAx>
        <c:axId val="5081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24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(тыс. рублей)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392-49AA-B705-582DCBE4AFA5}"/>
              </c:ext>
            </c:extLst>
          </c:dPt>
          <c:dPt>
            <c:idx val="1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392-49AA-B705-582DCBE4AFA5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92-49AA-B705-582DCBE4AFA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B392-49AA-B705-582DCBE4AFA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9289</c:v>
                </c:pt>
                <c:pt idx="2">
                  <c:v>9826.5</c:v>
                </c:pt>
                <c:pt idx="3">
                  <c:v>9826.5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8-B392-49AA-B705-582DCBE4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3037056"/>
        <c:axId val="133042944"/>
        <c:axId val="0"/>
      </c:bar3DChart>
      <c:catAx>
        <c:axId val="1330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042944"/>
        <c:crosses val="autoZero"/>
        <c:auto val="1"/>
        <c:lblAlgn val="ctr"/>
        <c:lblOffset val="100"/>
        <c:noMultiLvlLbl val="0"/>
      </c:catAx>
      <c:valAx>
        <c:axId val="133042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3303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#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 бюджета 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2021 год и на плановый период 2022 и 2023 годов</a:t>
          </a:r>
          <a:endParaRPr lang="ru-RU" sz="2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B429FB59-C8F2-4D27-8C17-99763916348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BB47CA-EC1B-4CE7-88FC-29C943FF112C}" type="parTrans" cxnId="{42CACCF4-E4B3-4541-868E-43746054A2BB}">
      <dgm:prSet/>
      <dgm:spPr/>
      <dgm:t>
        <a:bodyPr/>
        <a:lstStyle/>
        <a:p>
          <a:endParaRPr lang="ru-RU"/>
        </a:p>
      </dgm:t>
    </dgm:pt>
    <dgm:pt modelId="{16CD4DD7-8830-4DCE-B809-CE7470D59770}" type="sibTrans" cxnId="{42CACCF4-E4B3-4541-868E-43746054A2BB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2021 – 2023 годы 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 </a:t>
          </a:r>
        </a:p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2021 – 2023 годы</a:t>
          </a:r>
          <a:endParaRPr lang="ru-RU" sz="20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ScaleY="104705" custLinFactNeighborX="6000" custLinFactNeighborY="59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4" custScaleX="48930" custLinFactNeighborX="-76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9E8B1-5D59-418E-ABCF-3EB4C2293C3B}" type="pres">
      <dgm:prSet presAssocID="{9BF7A4FA-841F-47F1-98E7-189AC313D563}" presName="pillarX" presStyleLbl="node1" presStyleIdx="1" presStyleCnt="4" custScaleX="195688" custScaleY="10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2" presStyleCnt="4" custScaleX="204465" custScaleY="100780" custLinFactNeighborX="-1559" custLinFactNeighborY="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3" presStyleCnt="4" custScaleX="17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A7C734A6-4E6F-4FB8-B3EA-297DD1B12054}" type="presOf" srcId="{B429FB59-C8F2-4D27-8C17-99763916348F}" destId="{F5C3F7F1-CEA0-49C4-9AA0-D342FEFEA354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BC40EA59-B715-4F09-BF08-6682CEF1244D}" type="presOf" srcId="{9BF7A4FA-841F-47F1-98E7-189AC313D563}" destId="{D199E8B1-5D59-418E-ABCF-3EB4C2293C3B}" srcOrd="0" destOrd="0" presId="urn:microsoft.com/office/officeart/2005/8/layout/hList3"/>
    <dgm:cxn modelId="{58F21106-5F3A-4611-8D69-2C4255AD30B9}" srcId="{9499AA6D-0096-43C7-992F-732B115541E7}" destId="{9BF7A4FA-841F-47F1-98E7-189AC313D563}" srcOrd="1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2" destOrd="0" parTransId="{23A0075C-E311-40AB-AAA1-FC49CD2E18B0}" sibTransId="{8F33DFC0-31F8-46EE-AA4F-0F22B80C316D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F2A4A437-C9B0-4305-8C04-020582D4DA1C}" srcId="{9499AA6D-0096-43C7-992F-732B115541E7}" destId="{D4E16D18-EE5A-406C-A68B-D9CC2F0D2BFA}" srcOrd="3" destOrd="0" parTransId="{E418E1AB-F118-4EEC-BD8C-C4D43C973A39}" sibTransId="{72A2A57F-463F-4BB6-9308-EF99DA17B312}"/>
    <dgm:cxn modelId="{42CACCF4-E4B3-4541-868E-43746054A2BB}" srcId="{9499AA6D-0096-43C7-992F-732B115541E7}" destId="{B429FB59-C8F2-4D27-8C17-99763916348F}" srcOrd="0" destOrd="0" parTransId="{EBBB47CA-EC1B-4CE7-88FC-29C943FF112C}" sibTransId="{16CD4DD7-8830-4DCE-B809-CE7470D59770}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D7A5369E-0E09-456F-B64B-ADBA47E1FA42}" type="presParOf" srcId="{CFD95AE2-9DD3-4546-9422-DB43A51E6B2E}" destId="{D199E8B1-5D59-418E-ABCF-3EB4C2293C3B}" srcOrd="1" destOrd="0" presId="urn:microsoft.com/office/officeart/2005/8/layout/hList3"/>
    <dgm:cxn modelId="{35DB50B2-F52B-481E-A2EB-91E7B973C3F0}" type="presParOf" srcId="{CFD95AE2-9DD3-4546-9422-DB43A51E6B2E}" destId="{FAE584BA-2169-4818-86D4-2DFBE33EDFFC}" srcOrd="2" destOrd="0" presId="urn:microsoft.com/office/officeart/2005/8/layout/hList3"/>
    <dgm:cxn modelId="{A58DF4AB-0416-4028-BED0-7D962826850F}" type="presParOf" srcId="{CFD95AE2-9DD3-4546-9422-DB43A51E6B2E}" destId="{77B589DE-2A0B-4817-8666-D284E4CFE8A0}" srcOrd="3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gradFill rotWithShape="0">
          <a:gsLst>
            <a:gs pos="9000">
              <a:schemeClr val="accent5"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5">
                <a:shade val="94000"/>
                <a:lumMod val="88000"/>
              </a:schemeClr>
            </a:gs>
          </a:gsLst>
          <a:lin ang="5400000" scaled="0"/>
        </a:gradFill>
      </dgm:spPr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30934,5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91,5 тыс. рублей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499,8 тыс. рублей  1,6%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CC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15741,2 тыс. рублей 50,9%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11001,4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35,6 %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54,1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0,1 %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174,8тыс.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200" dirty="0">
            <a:solidFill>
              <a:srgbClr val="FFFF0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8B3DF7-37A7-4BF6-A048-CB9DD99A02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15,0 тыс. рублей 0,05%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FBBBC91-1626-44C5-9734-2C30B7BD824A}" type="parTrans" cxnId="{F4876558-2088-4C4E-9E0C-570FEFA5E2EE}">
      <dgm:prSet/>
      <dgm:spPr/>
      <dgm:t>
        <a:bodyPr/>
        <a:lstStyle/>
        <a:p>
          <a:endParaRPr lang="ru-RU"/>
        </a:p>
      </dgm:t>
    </dgm:pt>
    <dgm:pt modelId="{A8C29DD7-DDB7-43DB-84C1-6A13F9E82579}" type="sibTrans" cxnId="{F4876558-2088-4C4E-9E0C-570FEFA5E2EE}">
      <dgm:prSet/>
      <dgm:spPr/>
      <dgm:t>
        <a:bodyPr/>
        <a:lstStyle/>
        <a:p>
          <a:endParaRPr lang="ru-RU"/>
        </a:p>
      </dgm:t>
    </dgm:pt>
    <dgm:pt modelId="{076AC30E-F2D0-4B3C-AFC6-8B346B620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110,0 тыс. рублей 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820D616-BFC3-4AA3-A8F7-E032EFE63CDF}" type="parTrans" cxnId="{671515A2-EEFD-4A28-8AF2-ED7FE17653A9}">
      <dgm:prSet/>
      <dgm:spPr/>
      <dgm:t>
        <a:bodyPr/>
        <a:lstStyle/>
        <a:p>
          <a:endParaRPr lang="ru-RU"/>
        </a:p>
      </dgm:t>
    </dgm:pt>
    <dgm:pt modelId="{834A0035-4678-4BC7-8918-BB5C7CF8E7B8}" type="sibTrans" cxnId="{671515A2-EEFD-4A28-8AF2-ED7FE17653A9}">
      <dgm:prSet/>
      <dgm:spPr/>
      <dgm:t>
        <a:bodyPr/>
        <a:lstStyle/>
        <a:p>
          <a:endParaRPr lang="ru-RU"/>
        </a:p>
      </dgm:t>
    </dgm:pt>
    <dgm:pt modelId="{75AE629F-39D6-4488-A5B0-0EB54F0CD324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900" baseline="0" dirty="0" smtClean="0"/>
            <a:t>Национальная экономика 2852,6 тыс. рублей  9,2%</a:t>
          </a:r>
          <a:endParaRPr lang="ru-RU" sz="900" baseline="0" dirty="0"/>
        </a:p>
      </dgm:t>
    </dgm:pt>
    <dgm:pt modelId="{958B7F96-24B1-455E-AD38-5FFE7A83C3FF}" type="parTrans" cxnId="{127BAB31-14AF-4748-81FE-70DBA4A6DDD4}">
      <dgm:prSet/>
      <dgm:spPr/>
      <dgm:t>
        <a:bodyPr/>
        <a:lstStyle/>
        <a:p>
          <a:endParaRPr lang="ru-RU"/>
        </a:p>
      </dgm:t>
    </dgm:pt>
    <dgm:pt modelId="{D989C224-F05F-4BC7-A9E6-C7C7DA29ED2F}" type="sibTrans" cxnId="{127BAB31-14AF-4748-81FE-70DBA4A6DDD4}">
      <dgm:prSet/>
      <dgm:spPr/>
      <dgm:t>
        <a:bodyPr/>
        <a:lstStyle/>
        <a:p>
          <a:endParaRPr lang="ru-RU"/>
        </a:p>
      </dgm:t>
    </dgm:pt>
    <dgm:pt modelId="{B9FB50E5-2AAC-4C1E-BE0F-8277E3D8ED6F}">
      <dgm:prSet/>
      <dgm:spPr>
        <a:gradFill flip="none"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dirty="0" smtClean="0"/>
            <a:t>Культура, кинематография 394,1 тыс. рублей,1,3%</a:t>
          </a:r>
          <a:endParaRPr lang="ru-RU" dirty="0"/>
        </a:p>
      </dgm:t>
    </dgm:pt>
    <dgm:pt modelId="{7F602F2D-47D2-4C69-A209-3C8B6097AF4F}" type="parTrans" cxnId="{E775F2A7-6ED4-4C16-BAEC-1ADD1B8E53DB}">
      <dgm:prSet/>
      <dgm:spPr/>
      <dgm:t>
        <a:bodyPr/>
        <a:lstStyle/>
        <a:p>
          <a:endParaRPr lang="ru-RU"/>
        </a:p>
      </dgm:t>
    </dgm:pt>
    <dgm:pt modelId="{9BC30749-B419-4076-9CB1-C05F456DDBEA}" type="sibTrans" cxnId="{E775F2A7-6ED4-4C16-BAEC-1ADD1B8E53DB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27638" custScaleY="113173" custLinFactNeighborX="-3425" custLinFactNeighborY="-317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10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10" custScaleX="156635" custScaleY="90908" custRadScaleRad="169026" custRadScaleInc="-30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10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10" custAng="0" custScaleX="150641" custScaleY="91883" custRadScaleRad="125477" custRadScaleInc="-17393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10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10" custAng="0" custScaleX="241743" custScaleY="84089" custRadScaleRad="135816" custRadScaleInc="-111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10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10" custScaleX="198527" custScaleY="99633" custRadScaleRad="131945" custRadScaleInc="-1475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10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10" custAng="0" custScaleX="229792" custScaleY="141402" custRadScaleRad="111223" custRadScaleInc="-19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14056-240E-48E3-B57F-0056E00892D3}" type="pres">
      <dgm:prSet presAssocID="{5FBBBC91-1626-44C5-9734-2C30B7BD824A}" presName="Name9" presStyleLbl="parChTrans1D2" presStyleIdx="5" presStyleCnt="10"/>
      <dgm:spPr/>
      <dgm:t>
        <a:bodyPr/>
        <a:lstStyle/>
        <a:p>
          <a:endParaRPr lang="ru-RU"/>
        </a:p>
      </dgm:t>
    </dgm:pt>
    <dgm:pt modelId="{4941E875-A9BE-4AB6-A5BE-3B5C6C6F8206}" type="pres">
      <dgm:prSet presAssocID="{5FBBBC91-1626-44C5-9734-2C30B7BD824A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5FDE72AB-94AD-470C-B06D-FA5DD82F8898}" type="pres">
      <dgm:prSet presAssocID="{C98B3DF7-37A7-4BF6-A048-CB9DD99A025A}" presName="node" presStyleLbl="node1" presStyleIdx="5" presStyleCnt="10" custScaleX="142525" custScaleY="90632" custRadScaleRad="136206" custRadScaleInc="-11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9A2A5-DABB-4CCD-BCBB-B334ADE6F339}" type="pres">
      <dgm:prSet presAssocID="{9820D616-BFC3-4AA3-A8F7-E032EFE63CDF}" presName="Name9" presStyleLbl="parChTrans1D2" presStyleIdx="6" presStyleCnt="10"/>
      <dgm:spPr/>
      <dgm:t>
        <a:bodyPr/>
        <a:lstStyle/>
        <a:p>
          <a:endParaRPr lang="ru-RU"/>
        </a:p>
      </dgm:t>
    </dgm:pt>
    <dgm:pt modelId="{7A4E8D4B-140C-4139-B66F-FFB5CF7195B2}" type="pres">
      <dgm:prSet presAssocID="{9820D616-BFC3-4AA3-A8F7-E032EFE63CDF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43A85C13-34D9-463C-8A43-D7104110EE92}" type="pres">
      <dgm:prSet presAssocID="{076AC30E-F2D0-4B3C-AFC6-8B346B620E66}" presName="node" presStyleLbl="node1" presStyleIdx="6" presStyleCnt="10" custFlipHor="1" custScaleX="135296" custScaleY="101170" custRadScaleRad="161589" custRadScaleInc="-7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3E530-24D2-4709-80C3-694BE8499397}" type="pres">
      <dgm:prSet presAssocID="{7F602F2D-47D2-4C69-A209-3C8B6097AF4F}" presName="Name9" presStyleLbl="parChTrans1D2" presStyleIdx="7" presStyleCnt="10"/>
      <dgm:spPr/>
      <dgm:t>
        <a:bodyPr/>
        <a:lstStyle/>
        <a:p>
          <a:endParaRPr lang="ru-RU"/>
        </a:p>
      </dgm:t>
    </dgm:pt>
    <dgm:pt modelId="{1F308B38-031E-4569-90E4-32392EEC47D7}" type="pres">
      <dgm:prSet presAssocID="{7F602F2D-47D2-4C69-A209-3C8B6097AF4F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5FB73964-1E1D-495F-82B2-0F8FCEB53BF1}" type="pres">
      <dgm:prSet presAssocID="{B9FB50E5-2AAC-4C1E-BE0F-8277E3D8ED6F}" presName="node" presStyleLbl="node1" presStyleIdx="7" presStyleCnt="10" custScaleX="225493" custRadScaleRad="170869" custRadScaleInc="-3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8" presStyleCnt="10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8" presStyleCnt="10" custAng="0" custScaleX="258350" custScaleY="123407" custRadScaleRad="161084" custRadScaleInc="-4551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042EDB3-3EA6-4E0A-973A-DF74E8CCB0D4}" type="pres">
      <dgm:prSet presAssocID="{958B7F96-24B1-455E-AD38-5FFE7A83C3FF}" presName="Name9" presStyleLbl="parChTrans1D2" presStyleIdx="9" presStyleCnt="10"/>
      <dgm:spPr/>
      <dgm:t>
        <a:bodyPr/>
        <a:lstStyle/>
        <a:p>
          <a:endParaRPr lang="ru-RU"/>
        </a:p>
      </dgm:t>
    </dgm:pt>
    <dgm:pt modelId="{B7DB93B3-F0F1-480F-8EAB-B614B3B9FC33}" type="pres">
      <dgm:prSet presAssocID="{958B7F96-24B1-455E-AD38-5FFE7A83C3FF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228DE9AD-C07A-456F-A1F2-DE54ACA946E0}" type="pres">
      <dgm:prSet presAssocID="{75AE629F-39D6-4488-A5B0-0EB54F0CD324}" presName="node" presStyleLbl="node1" presStyleIdx="9" presStyleCnt="10" custScaleX="139359" custRadScaleRad="114559" custRadScaleInc="17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9583A34F-A4E1-46B9-81F6-6F80EB9DB04A}" type="presOf" srcId="{75AE629F-39D6-4488-A5B0-0EB54F0CD324}" destId="{228DE9AD-C07A-456F-A1F2-DE54ACA946E0}" srcOrd="0" destOrd="0" presId="urn:microsoft.com/office/officeart/2005/8/layout/radial1"/>
    <dgm:cxn modelId="{011CDC58-A592-43C9-A889-28FACAB96EF3}" type="presOf" srcId="{958B7F96-24B1-455E-AD38-5FFE7A83C3FF}" destId="{B7DB93B3-F0F1-480F-8EAB-B614B3B9FC33}" srcOrd="1" destOrd="0" presId="urn:microsoft.com/office/officeart/2005/8/layout/radial1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FDBEF775-AE2C-4146-B8C8-1AB133AD9213}" type="presOf" srcId="{5FBBBC91-1626-44C5-9734-2C30B7BD824A}" destId="{4941E875-A9BE-4AB6-A5BE-3B5C6C6F8206}" srcOrd="1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E775F2A7-6ED4-4C16-BAEC-1ADD1B8E53DB}" srcId="{B179D74B-D7BA-4ED1-A72F-D0DA76E8417A}" destId="{B9FB50E5-2AAC-4C1E-BE0F-8277E3D8ED6F}" srcOrd="7" destOrd="0" parTransId="{7F602F2D-47D2-4C69-A209-3C8B6097AF4F}" sibTransId="{9BC30749-B419-4076-9CB1-C05F456DDBEA}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097DE28F-0146-4A96-93DD-D6EBA85A54E6}" type="presOf" srcId="{7F602F2D-47D2-4C69-A209-3C8B6097AF4F}" destId="{2063E530-24D2-4709-80C3-694BE8499397}" srcOrd="0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1B2D08A9-FD2B-4C26-B84F-A6C6038E479D}" srcId="{B179D74B-D7BA-4ED1-A72F-D0DA76E8417A}" destId="{C3B366E1-35BE-4501-9211-79E56F24F0B1}" srcOrd="8" destOrd="0" parTransId="{4199C120-FE21-41AC-9A33-F6885A63D66E}" sibTransId="{AB4F022C-2B6F-4D5A-8949-0266BBDB6FAD}"/>
    <dgm:cxn modelId="{3D91766A-A5D4-4750-8146-03848C0D1BF1}" type="presOf" srcId="{9820D616-BFC3-4AA3-A8F7-E032EFE63CDF}" destId="{7A4E8D4B-140C-4139-B66F-FFB5CF7195B2}" srcOrd="1" destOrd="0" presId="urn:microsoft.com/office/officeart/2005/8/layout/radial1"/>
    <dgm:cxn modelId="{127BAB31-14AF-4748-81FE-70DBA4A6DDD4}" srcId="{B179D74B-D7BA-4ED1-A72F-D0DA76E8417A}" destId="{75AE629F-39D6-4488-A5B0-0EB54F0CD324}" srcOrd="9" destOrd="0" parTransId="{958B7F96-24B1-455E-AD38-5FFE7A83C3FF}" sibTransId="{D989C224-F05F-4BC7-A9E6-C7C7DA29ED2F}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9D56212D-5AB2-4A31-A0FA-17BFD9513D1A}" type="presOf" srcId="{5FBBBC91-1626-44C5-9734-2C30B7BD824A}" destId="{65B14056-240E-48E3-B57F-0056E00892D3}" srcOrd="0" destOrd="0" presId="urn:microsoft.com/office/officeart/2005/8/layout/radial1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FDEEA0D-954A-401E-8413-7373197FAF2F}" type="presOf" srcId="{B9FB50E5-2AAC-4C1E-BE0F-8277E3D8ED6F}" destId="{5FB73964-1E1D-495F-82B2-0F8FCEB53BF1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F2CC3639-F0CF-495D-AA7A-89E57E1B2163}" type="presOf" srcId="{958B7F96-24B1-455E-AD38-5FFE7A83C3FF}" destId="{8042EDB3-3EA6-4E0A-973A-DF74E8CCB0D4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F4876558-2088-4C4E-9E0C-570FEFA5E2EE}" srcId="{B179D74B-D7BA-4ED1-A72F-D0DA76E8417A}" destId="{C98B3DF7-37A7-4BF6-A048-CB9DD99A025A}" srcOrd="5" destOrd="0" parTransId="{5FBBBC91-1626-44C5-9734-2C30B7BD824A}" sibTransId="{A8C29DD7-DDB7-43DB-84C1-6A13F9E82579}"/>
    <dgm:cxn modelId="{3D79EF26-ED62-452B-9626-9BBF83E12C14}" type="presOf" srcId="{7F602F2D-47D2-4C69-A209-3C8B6097AF4F}" destId="{1F308B38-031E-4569-90E4-32392EEC47D7}" srcOrd="1" destOrd="0" presId="urn:microsoft.com/office/officeart/2005/8/layout/radial1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1C90DEBE-CD3F-40A5-9CB6-27448D2F75ED}" type="presOf" srcId="{076AC30E-F2D0-4B3C-AFC6-8B346B620E66}" destId="{43A85C13-34D9-463C-8A43-D7104110EE92}" srcOrd="0" destOrd="0" presId="urn:microsoft.com/office/officeart/2005/8/layout/radial1"/>
    <dgm:cxn modelId="{6EE7F23E-4D3F-43D5-A00B-36CD406A53B5}" type="presOf" srcId="{C98B3DF7-37A7-4BF6-A048-CB9DD99A025A}" destId="{5FDE72AB-94AD-470C-B06D-FA5DD82F8898}" srcOrd="0" destOrd="0" presId="urn:microsoft.com/office/officeart/2005/8/layout/radial1"/>
    <dgm:cxn modelId="{321062AB-D87B-400D-87A3-FABE8435FCF6}" type="presOf" srcId="{9820D616-BFC3-4AA3-A8F7-E032EFE63CDF}" destId="{B879A2A5-DABB-4CCD-BCBB-B334ADE6F339}" srcOrd="0" destOrd="0" presId="urn:microsoft.com/office/officeart/2005/8/layout/radial1"/>
    <dgm:cxn modelId="{671515A2-EEFD-4A28-8AF2-ED7FE17653A9}" srcId="{B179D74B-D7BA-4ED1-A72F-D0DA76E8417A}" destId="{076AC30E-F2D0-4B3C-AFC6-8B346B620E66}" srcOrd="6" destOrd="0" parTransId="{9820D616-BFC3-4AA3-A8F7-E032EFE63CDF}" sibTransId="{834A0035-4678-4BC7-8918-BB5C7CF8E7B8}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03777F11-38CE-41AA-AF27-B13837171558}" type="presParOf" srcId="{FC4E895A-5CB6-4776-9D34-BC12EF08CF61}" destId="{1BB1C879-ADD1-46CE-9D67-364F5ECE1CD3}" srcOrd="5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6" destOrd="0" presId="urn:microsoft.com/office/officeart/2005/8/layout/radial1"/>
    <dgm:cxn modelId="{BB0018DC-8D1B-40DE-BA8C-F34F961AB309}" type="presParOf" srcId="{FC4E895A-5CB6-4776-9D34-BC12EF08CF61}" destId="{A5A442AC-CDA8-474B-92EE-3D632F0EC957}" srcOrd="7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8" destOrd="0" presId="urn:microsoft.com/office/officeart/2005/8/layout/radial1"/>
    <dgm:cxn modelId="{056F96FF-72E0-4896-8E1B-3A25063FD02C}" type="presParOf" srcId="{FC4E895A-5CB6-4776-9D34-BC12EF08CF61}" destId="{BC211171-4868-4B1B-8C84-7AFE7DA92B72}" srcOrd="9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0" destOrd="0" presId="urn:microsoft.com/office/officeart/2005/8/layout/radial1"/>
    <dgm:cxn modelId="{E7D2FE1C-EE7C-40AC-BB9E-C7BE05FB91C7}" type="presParOf" srcId="{FC4E895A-5CB6-4776-9D34-BC12EF08CF61}" destId="{65B14056-240E-48E3-B57F-0056E00892D3}" srcOrd="11" destOrd="0" presId="urn:microsoft.com/office/officeart/2005/8/layout/radial1"/>
    <dgm:cxn modelId="{797B6B4A-797E-43F5-BCD0-2B7ADFC46AD3}" type="presParOf" srcId="{65B14056-240E-48E3-B57F-0056E00892D3}" destId="{4941E875-A9BE-4AB6-A5BE-3B5C6C6F8206}" srcOrd="0" destOrd="0" presId="urn:microsoft.com/office/officeart/2005/8/layout/radial1"/>
    <dgm:cxn modelId="{45F715FA-F018-4130-8C24-C02E0F9AD938}" type="presParOf" srcId="{FC4E895A-5CB6-4776-9D34-BC12EF08CF61}" destId="{5FDE72AB-94AD-470C-B06D-FA5DD82F8898}" srcOrd="12" destOrd="0" presId="urn:microsoft.com/office/officeart/2005/8/layout/radial1"/>
    <dgm:cxn modelId="{2CAAC5DA-3DB9-437F-9DF8-ADAC949F04AE}" type="presParOf" srcId="{FC4E895A-5CB6-4776-9D34-BC12EF08CF61}" destId="{B879A2A5-DABB-4CCD-BCBB-B334ADE6F339}" srcOrd="13" destOrd="0" presId="urn:microsoft.com/office/officeart/2005/8/layout/radial1"/>
    <dgm:cxn modelId="{4EE34EC8-041A-4586-9431-D0FF207934A8}" type="presParOf" srcId="{B879A2A5-DABB-4CCD-BCBB-B334ADE6F339}" destId="{7A4E8D4B-140C-4139-B66F-FFB5CF7195B2}" srcOrd="0" destOrd="0" presId="urn:microsoft.com/office/officeart/2005/8/layout/radial1"/>
    <dgm:cxn modelId="{5555F883-57AA-4D17-B699-3CE5D1A0B96B}" type="presParOf" srcId="{FC4E895A-5CB6-4776-9D34-BC12EF08CF61}" destId="{43A85C13-34D9-463C-8A43-D7104110EE92}" srcOrd="14" destOrd="0" presId="urn:microsoft.com/office/officeart/2005/8/layout/radial1"/>
    <dgm:cxn modelId="{C4FD69BD-A85C-4299-A424-71A815742ED1}" type="presParOf" srcId="{FC4E895A-5CB6-4776-9D34-BC12EF08CF61}" destId="{2063E530-24D2-4709-80C3-694BE8499397}" srcOrd="15" destOrd="0" presId="urn:microsoft.com/office/officeart/2005/8/layout/radial1"/>
    <dgm:cxn modelId="{52424DEB-6267-4BDB-AC9A-7FD86DAEC9F4}" type="presParOf" srcId="{2063E530-24D2-4709-80C3-694BE8499397}" destId="{1F308B38-031E-4569-90E4-32392EEC47D7}" srcOrd="0" destOrd="0" presId="urn:microsoft.com/office/officeart/2005/8/layout/radial1"/>
    <dgm:cxn modelId="{3067F637-E4B5-45DA-9152-56ED9FD01DF7}" type="presParOf" srcId="{FC4E895A-5CB6-4776-9D34-BC12EF08CF61}" destId="{5FB73964-1E1D-495F-82B2-0F8FCEB53BF1}" srcOrd="16" destOrd="0" presId="urn:microsoft.com/office/officeart/2005/8/layout/radial1"/>
    <dgm:cxn modelId="{F7F15935-6194-4385-A09A-61576EDE1BCE}" type="presParOf" srcId="{FC4E895A-5CB6-4776-9D34-BC12EF08CF61}" destId="{38A04AD7-3C30-42FD-9169-981E636C19E5}" srcOrd="17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8" destOrd="0" presId="urn:microsoft.com/office/officeart/2005/8/layout/radial1"/>
    <dgm:cxn modelId="{EB019DB4-870D-446C-88D8-051EDE64DECC}" type="presParOf" srcId="{FC4E895A-5CB6-4776-9D34-BC12EF08CF61}" destId="{8042EDB3-3EA6-4E0A-973A-DF74E8CCB0D4}" srcOrd="19" destOrd="0" presId="urn:microsoft.com/office/officeart/2005/8/layout/radial1"/>
    <dgm:cxn modelId="{8C9F17B3-1EDA-40C4-87A1-B1A64FB218E7}" type="presParOf" srcId="{8042EDB3-3EA6-4E0A-973A-DF74E8CCB0D4}" destId="{B7DB93B3-F0F1-480F-8EAB-B614B3B9FC33}" srcOrd="0" destOrd="0" presId="urn:microsoft.com/office/officeart/2005/8/layout/radial1"/>
    <dgm:cxn modelId="{E60399E4-B81D-4FB8-99FA-9DBA9B7A2D63}" type="presParOf" srcId="{FC4E895A-5CB6-4776-9D34-BC12EF08CF61}" destId="{228DE9AD-C07A-456F-A1F2-DE54ACA946E0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28824,9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2109,6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4DD5E-94FF-4980-9974-0E29CE722457}" type="presOf" srcId="{DBFC0E42-52C3-41AC-9D55-3ACB6CC85CB4}" destId="{E30DA2D8-C1F0-4BB3-8F56-836B6D54BAEA}" srcOrd="0" destOrd="0" presId="urn:microsoft.com/office/officeart/2005/8/layout/venn1"/>
    <dgm:cxn modelId="{9216514A-8ED0-4F26-BCC1-0C22CDBBE670}" type="presOf" srcId="{7D40F476-0546-4DC1-BB6A-4F8DD0F3633C}" destId="{13135B4C-4AC9-43E6-AF2F-D7E23FABF6CB}" srcOrd="1" destOrd="0" presId="urn:microsoft.com/office/officeart/2005/8/layout/venn1"/>
    <dgm:cxn modelId="{CF2362D2-8820-47A9-95AD-EBCF8E15E379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D28250F7-8508-4731-B769-FA274B0E6D00}" type="presOf" srcId="{517D4731-E778-4229-ADC1-3054A5537D2B}" destId="{0CCA2EBD-E007-40E2-BC0A-B9FC89413435}" srcOrd="0" destOrd="0" presId="urn:microsoft.com/office/officeart/2005/8/layout/venn1"/>
    <dgm:cxn modelId="{9405924D-DD7F-49D0-BEF2-B1F55D7B233A}" type="presOf" srcId="{DBFC0E42-52C3-41AC-9D55-3ACB6CC85CB4}" destId="{8C300156-AF83-44F4-9572-C69CB6AE81BB}" srcOrd="1" destOrd="0" presId="urn:microsoft.com/office/officeart/2005/8/layout/venn1"/>
    <dgm:cxn modelId="{4D7CCEA5-C478-4BE4-8D68-78735B1F012D}" type="presParOf" srcId="{0CCA2EBD-E007-40E2-BC0A-B9FC89413435}" destId="{780274D5-3C8B-4693-9DBA-38420241D3FC}" srcOrd="0" destOrd="0" presId="urn:microsoft.com/office/officeart/2005/8/layout/venn1"/>
    <dgm:cxn modelId="{395DDF23-CEBD-4455-812B-072A861FABFD}" type="presParOf" srcId="{0CCA2EBD-E007-40E2-BC0A-B9FC89413435}" destId="{13135B4C-4AC9-43E6-AF2F-D7E23FABF6CB}" srcOrd="1" destOrd="0" presId="urn:microsoft.com/office/officeart/2005/8/layout/venn1"/>
    <dgm:cxn modelId="{B23B80A0-C447-4E45-9E4E-907D04CD4D5C}" type="presParOf" srcId="{0CCA2EBD-E007-40E2-BC0A-B9FC89413435}" destId="{E30DA2D8-C1F0-4BB3-8F56-836B6D54BAEA}" srcOrd="2" destOrd="0" presId="urn:microsoft.com/office/officeart/2005/8/layout/venn1"/>
    <dgm:cxn modelId="{A149F381-5C87-407E-934F-E36AA0A7C4AE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42791,8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1691,7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15F2E-85B1-4A3A-A991-81AB1597E67E}" type="presOf" srcId="{DBFC0E42-52C3-41AC-9D55-3ACB6CC85CB4}" destId="{E30DA2D8-C1F0-4BB3-8F56-836B6D54BAEA}" srcOrd="0" destOrd="0" presId="urn:microsoft.com/office/officeart/2005/8/layout/venn1"/>
    <dgm:cxn modelId="{F4F5C802-ED49-40C0-9376-249DC285D532}" type="presOf" srcId="{517D4731-E778-4229-ADC1-3054A5537D2B}" destId="{0CCA2EBD-E007-40E2-BC0A-B9FC89413435}" srcOrd="0" destOrd="0" presId="urn:microsoft.com/office/officeart/2005/8/layout/venn1"/>
    <dgm:cxn modelId="{9CBAB004-7E38-401B-9598-A39CFDA16CAC}" type="presOf" srcId="{DBFC0E42-52C3-41AC-9D55-3ACB6CC85CB4}" destId="{8C300156-AF83-44F4-9572-C69CB6AE81B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0F1D99B5-26EF-428D-B7F4-0229C07834AB}" type="presOf" srcId="{7D40F476-0546-4DC1-BB6A-4F8DD0F3633C}" destId="{780274D5-3C8B-4693-9DBA-38420241D3FC}" srcOrd="0" destOrd="0" presId="urn:microsoft.com/office/officeart/2005/8/layout/venn1"/>
    <dgm:cxn modelId="{74A8D47F-EAE9-4B64-8912-C9C465E98F34}" type="presOf" srcId="{7D40F476-0546-4DC1-BB6A-4F8DD0F3633C}" destId="{13135B4C-4AC9-43E6-AF2F-D7E23FABF6CB}" srcOrd="1" destOrd="0" presId="urn:microsoft.com/office/officeart/2005/8/layout/venn1"/>
    <dgm:cxn modelId="{3BDB8FBF-EFF5-42C4-A477-12971B4E11C7}" type="presParOf" srcId="{0CCA2EBD-E007-40E2-BC0A-B9FC89413435}" destId="{780274D5-3C8B-4693-9DBA-38420241D3FC}" srcOrd="0" destOrd="0" presId="urn:microsoft.com/office/officeart/2005/8/layout/venn1"/>
    <dgm:cxn modelId="{9433A6BE-1D6B-4D1E-9AFA-7D520DB80634}" type="presParOf" srcId="{0CCA2EBD-E007-40E2-BC0A-B9FC89413435}" destId="{13135B4C-4AC9-43E6-AF2F-D7E23FABF6CB}" srcOrd="1" destOrd="0" presId="urn:microsoft.com/office/officeart/2005/8/layout/venn1"/>
    <dgm:cxn modelId="{C0E3EEEF-59D7-4258-8EEE-AF81CE38EFAE}" type="presParOf" srcId="{0CCA2EBD-E007-40E2-BC0A-B9FC89413435}" destId="{E30DA2D8-C1F0-4BB3-8F56-836B6D54BAEA}" srcOrd="2" destOrd="0" presId="urn:microsoft.com/office/officeart/2005/8/layout/venn1"/>
    <dgm:cxn modelId="{9F5B9A0A-5672-4B7E-9710-3416CAD760D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22652,3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2334,7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85201-3429-4FA2-9C68-14D9077AF2E4}" type="presOf" srcId="{7D40F476-0546-4DC1-BB6A-4F8DD0F3633C}" destId="{13135B4C-4AC9-43E6-AF2F-D7E23FABF6CB}" srcOrd="1" destOrd="0" presId="urn:microsoft.com/office/officeart/2005/8/layout/venn1"/>
    <dgm:cxn modelId="{0975D570-ED46-4E63-93A3-EE65B4F4CE3E}" type="presOf" srcId="{DBFC0E42-52C3-41AC-9D55-3ACB6CC85CB4}" destId="{E30DA2D8-C1F0-4BB3-8F56-836B6D54BAEA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5179CA76-EBAF-4E54-9851-C458CD57559E}" type="presOf" srcId="{517D4731-E778-4229-ADC1-3054A5537D2B}" destId="{0CCA2EBD-E007-40E2-BC0A-B9FC89413435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9FA36070-EA62-4617-9AB4-6C360A37E41C}" type="presOf" srcId="{DBFC0E42-52C3-41AC-9D55-3ACB6CC85CB4}" destId="{8C300156-AF83-44F4-9572-C69CB6AE81BB}" srcOrd="1" destOrd="0" presId="urn:microsoft.com/office/officeart/2005/8/layout/venn1"/>
    <dgm:cxn modelId="{BC55F10A-26CA-4BFD-B858-782993857D09}" type="presOf" srcId="{7D40F476-0546-4DC1-BB6A-4F8DD0F3633C}" destId="{780274D5-3C8B-4693-9DBA-38420241D3FC}" srcOrd="0" destOrd="0" presId="urn:microsoft.com/office/officeart/2005/8/layout/venn1"/>
    <dgm:cxn modelId="{083E895A-97B8-4CB5-AB07-B19F82AA4941}" type="presParOf" srcId="{0CCA2EBD-E007-40E2-BC0A-B9FC89413435}" destId="{780274D5-3C8B-4693-9DBA-38420241D3FC}" srcOrd="0" destOrd="0" presId="urn:microsoft.com/office/officeart/2005/8/layout/venn1"/>
    <dgm:cxn modelId="{431E269E-BCC7-4464-A4CF-88E15F637DBA}" type="presParOf" srcId="{0CCA2EBD-E007-40E2-BC0A-B9FC89413435}" destId="{13135B4C-4AC9-43E6-AF2F-D7E23FABF6CB}" srcOrd="1" destOrd="0" presId="urn:microsoft.com/office/officeart/2005/8/layout/venn1"/>
    <dgm:cxn modelId="{EE5CED0E-73EB-4E9E-B993-2041F452B936}" type="presParOf" srcId="{0CCA2EBD-E007-40E2-BC0A-B9FC89413435}" destId="{E30DA2D8-C1F0-4BB3-8F56-836B6D54BAEA}" srcOrd="2" destOrd="0" presId="urn:microsoft.com/office/officeart/2005/8/layout/venn1"/>
    <dgm:cxn modelId="{DBEB0DCD-9FE2-4852-967E-A61A84A26B45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88320"/>
          <a:ext cx="9144000" cy="1948612"/>
        </a:xfrm>
        <a:prstGeom prst="rect">
          <a:avLst/>
        </a:prstGeom>
        <a:gradFill rotWithShape="1">
          <a:gsLst>
            <a:gs pos="0">
              <a:schemeClr val="accent5"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5"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254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 бюджета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2021 год и на плановый период 2022 и 2023 годов</a:t>
          </a:r>
          <a:endParaRPr lang="ru-RU" sz="2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8320"/>
        <a:ext cx="9144000" cy="1948612"/>
      </dsp:txXfrm>
    </dsp:sp>
    <dsp:sp modelId="{F5C3F7F1-CEA0-49C4-9AA0-D342FEFEA354}">
      <dsp:nvSpPr>
        <dsp:cNvPr id="0" name=""/>
        <dsp:cNvSpPr/>
      </dsp:nvSpPr>
      <dsp:spPr>
        <a:xfrm>
          <a:off x="3245" y="1867698"/>
          <a:ext cx="716564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45" y="1867698"/>
        <a:ext cx="716564" cy="3908205"/>
      </dsp:txXfrm>
    </dsp:sp>
    <dsp:sp modelId="{D199E8B1-5D59-418E-ABCF-3EB4C2293C3B}">
      <dsp:nvSpPr>
        <dsp:cNvPr id="0" name=""/>
        <dsp:cNvSpPr/>
      </dsp:nvSpPr>
      <dsp:spPr>
        <a:xfrm>
          <a:off x="720923" y="1867698"/>
          <a:ext cx="2865789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2021 – 2023 годы</a:t>
          </a:r>
          <a:endParaRPr lang="ru-RU" sz="2000" kern="1200" dirty="0">
            <a:solidFill>
              <a:srgbClr val="000000"/>
            </a:solidFill>
          </a:endParaRPr>
        </a:p>
      </dsp:txBody>
      <dsp:txXfrm>
        <a:off x="720923" y="1867698"/>
        <a:ext cx="2865789" cy="3938688"/>
      </dsp:txXfrm>
    </dsp:sp>
    <dsp:sp modelId="{FAE584BA-2169-4818-86D4-2DFBE33EDFFC}">
      <dsp:nvSpPr>
        <dsp:cNvPr id="0" name=""/>
        <dsp:cNvSpPr/>
      </dsp:nvSpPr>
      <dsp:spPr>
        <a:xfrm>
          <a:off x="3563881" y="1910415"/>
          <a:ext cx="2994326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2021 – 2023 годы 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881" y="1910415"/>
        <a:ext cx="2994326" cy="3938688"/>
      </dsp:txXfrm>
    </dsp:sp>
    <dsp:sp modelId="{77B589DE-2A0B-4817-8666-D284E4CFE8A0}">
      <dsp:nvSpPr>
        <dsp:cNvPr id="0" name=""/>
        <dsp:cNvSpPr/>
      </dsp:nvSpPr>
      <dsp:spPr>
        <a:xfrm>
          <a:off x="6581038" y="1882940"/>
          <a:ext cx="255860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1038" y="1882940"/>
        <a:ext cx="2558602" cy="3908205"/>
      </dsp:txXfrm>
    </dsp:sp>
    <dsp:sp modelId="{0676944B-FE3D-45BE-8DAB-E49AB82CA9B4}">
      <dsp:nvSpPr>
        <dsp:cNvPr id="0" name=""/>
        <dsp:cNvSpPr/>
      </dsp:nvSpPr>
      <dsp:spPr>
        <a:xfrm>
          <a:off x="0" y="579114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5"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254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201679" y="1961909"/>
          <a:ext cx="2316544" cy="1151698"/>
        </a:xfrm>
        <a:prstGeom prst="ellipse">
          <a:avLst/>
        </a:prstGeom>
        <a:gradFill rotWithShape="0">
          <a:gsLst>
            <a:gs pos="9000">
              <a:schemeClr val="accent5"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5"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254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30934,5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40929" y="2130571"/>
        <a:ext cx="1638044" cy="814374"/>
      </dsp:txXfrm>
    </dsp:sp>
    <dsp:sp modelId="{2CB797D3-131D-4B40-8D1C-3C0BCCD4E26A}">
      <dsp:nvSpPr>
        <dsp:cNvPr id="0" name=""/>
        <dsp:cNvSpPr/>
      </dsp:nvSpPr>
      <dsp:spPr>
        <a:xfrm rot="12857999">
          <a:off x="1876219" y="1506189"/>
          <a:ext cx="1973087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1973087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13436" y="1467120"/>
        <a:ext cx="98654" cy="98654"/>
      </dsp:txXfrm>
    </dsp:sp>
    <dsp:sp modelId="{9F81A141-1B04-4A03-B238-37F7A90993F2}">
      <dsp:nvSpPr>
        <dsp:cNvPr id="0" name=""/>
        <dsp:cNvSpPr/>
      </dsp:nvSpPr>
      <dsp:spPr>
        <a:xfrm>
          <a:off x="734331" y="145642"/>
          <a:ext cx="1593986" cy="925119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91,5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967765" y="281123"/>
        <a:ext cx="1127118" cy="654157"/>
      </dsp:txXfrm>
    </dsp:sp>
    <dsp:sp modelId="{D23AFAD6-9784-476C-B26A-F6CCAEF2A753}">
      <dsp:nvSpPr>
        <dsp:cNvPr id="0" name=""/>
        <dsp:cNvSpPr/>
      </dsp:nvSpPr>
      <dsp:spPr>
        <a:xfrm rot="16802745">
          <a:off x="4029031" y="1437975"/>
          <a:ext cx="1047858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1047858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26764" y="1422036"/>
        <a:ext cx="52392" cy="52392"/>
      </dsp:txXfrm>
    </dsp:sp>
    <dsp:sp modelId="{30E7B6AA-B589-42F5-B263-2F67E7BFE06E}">
      <dsp:nvSpPr>
        <dsp:cNvPr id="0" name=""/>
        <dsp:cNvSpPr/>
      </dsp:nvSpPr>
      <dsp:spPr>
        <a:xfrm>
          <a:off x="3960200" y="0"/>
          <a:ext cx="1532989" cy="935041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499,8 тыс. рублей  1,6%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184701" y="136934"/>
        <a:ext cx="1083987" cy="661173"/>
      </dsp:txXfrm>
    </dsp:sp>
    <dsp:sp modelId="{1BB1C879-ADD1-46CE-9D67-364F5ECE1CD3}">
      <dsp:nvSpPr>
        <dsp:cNvPr id="0" name=""/>
        <dsp:cNvSpPr/>
      </dsp:nvSpPr>
      <dsp:spPr>
        <a:xfrm rot="19544294">
          <a:off x="4917375" y="1655458"/>
          <a:ext cx="1445554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1445554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04013" y="1629577"/>
        <a:ext cx="72277" cy="72277"/>
      </dsp:txXfrm>
    </dsp:sp>
    <dsp:sp modelId="{5A8679B6-7689-4D75-A7A5-C24CDE107484}">
      <dsp:nvSpPr>
        <dsp:cNvPr id="0" name=""/>
        <dsp:cNvSpPr/>
      </dsp:nvSpPr>
      <dsp:spPr>
        <a:xfrm>
          <a:off x="5566874" y="449892"/>
          <a:ext cx="2460083" cy="855726"/>
        </a:xfrm>
        <a:prstGeom prst="ellipse">
          <a:avLst/>
        </a:prstGeom>
        <a:solidFill>
          <a:srgbClr val="00CC00"/>
        </a:soli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15741,2 тыс. рублей 50,9%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927145" y="575210"/>
        <a:ext cx="1739541" cy="605090"/>
      </dsp:txXfrm>
    </dsp:sp>
    <dsp:sp modelId="{A5A442AC-CDA8-474B-92EE-3D632F0EC957}">
      <dsp:nvSpPr>
        <dsp:cNvPr id="0" name=""/>
        <dsp:cNvSpPr/>
      </dsp:nvSpPr>
      <dsp:spPr>
        <a:xfrm rot="21268385">
          <a:off x="5494988" y="2378103"/>
          <a:ext cx="817832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817832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83459" y="2367915"/>
        <a:ext cx="40891" cy="40891"/>
      </dsp:txXfrm>
    </dsp:sp>
    <dsp:sp modelId="{D418F6EB-147F-4047-B751-E8166DE58772}">
      <dsp:nvSpPr>
        <dsp:cNvPr id="0" name=""/>
        <dsp:cNvSpPr/>
      </dsp:nvSpPr>
      <dsp:spPr>
        <a:xfrm>
          <a:off x="6292651" y="1746044"/>
          <a:ext cx="2020298" cy="101390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9525" cap="rnd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11001,4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35,6 %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588517" y="1894528"/>
        <a:ext cx="1428566" cy="716941"/>
      </dsp:txXfrm>
    </dsp:sp>
    <dsp:sp modelId="{BC211171-4868-4B1B-8C84-7AFE7DA92B72}">
      <dsp:nvSpPr>
        <dsp:cNvPr id="0" name=""/>
        <dsp:cNvSpPr/>
      </dsp:nvSpPr>
      <dsp:spPr>
        <a:xfrm rot="1283724">
          <a:off x="5251331" y="2981041"/>
          <a:ext cx="53238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532381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04212" y="2977989"/>
        <a:ext cx="26619" cy="26619"/>
      </dsp:txXfrm>
    </dsp:sp>
    <dsp:sp modelId="{9779251D-D94F-458D-8625-FA8430489ABD}">
      <dsp:nvSpPr>
        <dsp:cNvPr id="0" name=""/>
        <dsp:cNvSpPr/>
      </dsp:nvSpPr>
      <dsp:spPr>
        <a:xfrm>
          <a:off x="5582414" y="2755347"/>
          <a:ext cx="2338464" cy="1438968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54,1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0,1 %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924874" y="2966079"/>
        <a:ext cx="1653544" cy="1017504"/>
      </dsp:txXfrm>
    </dsp:sp>
    <dsp:sp modelId="{65B14056-240E-48E3-B57F-0056E00892D3}">
      <dsp:nvSpPr>
        <dsp:cNvPr id="0" name=""/>
        <dsp:cNvSpPr/>
      </dsp:nvSpPr>
      <dsp:spPr>
        <a:xfrm rot="3845631">
          <a:off x="4210166" y="3760837"/>
          <a:ext cx="1497648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1497648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21550" y="3733653"/>
        <a:ext cx="74882" cy="74882"/>
      </dsp:txXfrm>
    </dsp:sp>
    <dsp:sp modelId="{5FDE72AB-94AD-470C-B06D-FA5DD82F8898}">
      <dsp:nvSpPr>
        <dsp:cNvPr id="0" name=""/>
        <dsp:cNvSpPr/>
      </dsp:nvSpPr>
      <dsp:spPr>
        <a:xfrm>
          <a:off x="4774963" y="4424132"/>
          <a:ext cx="1450397" cy="922311"/>
        </a:xfrm>
        <a:prstGeom prst="ellipse">
          <a:avLst/>
        </a:prstGeom>
        <a:solidFill>
          <a:srgbClr val="92D050"/>
        </a:soli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15,0 тыс. рублей 0,05%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987369" y="4559201"/>
        <a:ext cx="1025585" cy="652173"/>
      </dsp:txXfrm>
    </dsp:sp>
    <dsp:sp modelId="{B879A2A5-DABB-4CCD-BCBB-B334ADE6F339}">
      <dsp:nvSpPr>
        <dsp:cNvPr id="0" name=""/>
        <dsp:cNvSpPr/>
      </dsp:nvSpPr>
      <dsp:spPr>
        <a:xfrm rot="7059515">
          <a:off x="3028614" y="3713436"/>
          <a:ext cx="1419600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1419600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02924" y="3688203"/>
        <a:ext cx="70980" cy="70980"/>
      </dsp:txXfrm>
    </dsp:sp>
    <dsp:sp modelId="{43A85C13-34D9-463C-8A43-D7104110EE92}">
      <dsp:nvSpPr>
        <dsp:cNvPr id="0" name=""/>
        <dsp:cNvSpPr/>
      </dsp:nvSpPr>
      <dsp:spPr>
        <a:xfrm flipH="1">
          <a:off x="2469320" y="4316893"/>
          <a:ext cx="1376831" cy="102955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110,0 тыс. рублей 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70952" y="4467667"/>
        <a:ext cx="973567" cy="728002"/>
      </dsp:txXfrm>
    </dsp:sp>
    <dsp:sp modelId="{2063E530-24D2-4709-80C3-694BE8499397}">
      <dsp:nvSpPr>
        <dsp:cNvPr id="0" name=""/>
        <dsp:cNvSpPr/>
      </dsp:nvSpPr>
      <dsp:spPr>
        <a:xfrm rot="9476948">
          <a:off x="1936615" y="3188435"/>
          <a:ext cx="158327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1583279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88672" y="3159111"/>
        <a:ext cx="79163" cy="79163"/>
      </dsp:txXfrm>
    </dsp:sp>
    <dsp:sp modelId="{5FB73964-1E1D-495F-82B2-0F8FCEB53BF1}">
      <dsp:nvSpPr>
        <dsp:cNvPr id="0" name=""/>
        <dsp:cNvSpPr/>
      </dsp:nvSpPr>
      <dsp:spPr>
        <a:xfrm>
          <a:off x="0" y="3330228"/>
          <a:ext cx="2294715" cy="1017643"/>
        </a:xfrm>
        <a:prstGeom prst="ellipse">
          <a:avLst/>
        </a:prstGeom>
        <a:gradFill flip="none"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Культура, кинематография 394,1 тыс. рублей,1,3%</a:t>
          </a:r>
          <a:endParaRPr lang="ru-RU" sz="1100" kern="1200" dirty="0"/>
        </a:p>
      </dsp:txBody>
      <dsp:txXfrm>
        <a:off x="336053" y="3479258"/>
        <a:ext cx="1622609" cy="719583"/>
      </dsp:txXfrm>
    </dsp:sp>
    <dsp:sp modelId="{38A04AD7-3C30-42FD-9169-981E636C19E5}">
      <dsp:nvSpPr>
        <dsp:cNvPr id="0" name=""/>
        <dsp:cNvSpPr/>
      </dsp:nvSpPr>
      <dsp:spPr>
        <a:xfrm rot="11306336">
          <a:off x="2566203" y="2312382"/>
          <a:ext cx="687564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687564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92796" y="2305450"/>
        <a:ext cx="34378" cy="34378"/>
      </dsp:txXfrm>
    </dsp:sp>
    <dsp:sp modelId="{21AB2C71-7445-44F1-88DA-8920B87614F7}">
      <dsp:nvSpPr>
        <dsp:cNvPr id="0" name=""/>
        <dsp:cNvSpPr/>
      </dsp:nvSpPr>
      <dsp:spPr>
        <a:xfrm>
          <a:off x="0" y="1458015"/>
          <a:ext cx="2629083" cy="1255843"/>
        </a:xfrm>
        <a:prstGeom prst="ellipse">
          <a:avLst/>
        </a:prstGeom>
        <a:solidFill>
          <a:schemeClr val="bg2"/>
        </a:soli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174,8тыс.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200" kern="1200" dirty="0">
            <a:solidFill>
              <a:srgbClr val="FFFF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85020" y="1641929"/>
        <a:ext cx="1859043" cy="888015"/>
      </dsp:txXfrm>
    </dsp:sp>
    <dsp:sp modelId="{8042EDB3-3EA6-4E0A-973A-DF74E8CCB0D4}">
      <dsp:nvSpPr>
        <dsp:cNvPr id="0" name=""/>
        <dsp:cNvSpPr/>
      </dsp:nvSpPr>
      <dsp:spPr>
        <a:xfrm rot="14309968">
          <a:off x="3208412" y="1520810"/>
          <a:ext cx="1069250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1069250" y="10257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16306" y="1504336"/>
        <a:ext cx="53462" cy="53462"/>
      </dsp:txXfrm>
    </dsp:sp>
    <dsp:sp modelId="{228DE9AD-C07A-456F-A1F2-DE54ACA946E0}">
      <dsp:nvSpPr>
        <dsp:cNvPr id="0" name=""/>
        <dsp:cNvSpPr/>
      </dsp:nvSpPr>
      <dsp:spPr>
        <a:xfrm>
          <a:off x="2469168" y="100628"/>
          <a:ext cx="1418178" cy="101764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/>
            <a:t>Национальная экономика 2852,6 тыс. рублей  9,2%</a:t>
          </a:r>
          <a:endParaRPr lang="ru-RU" sz="900" kern="1200" baseline="0" dirty="0"/>
        </a:p>
      </dsp:txBody>
      <dsp:txXfrm>
        <a:off x="2676855" y="249658"/>
        <a:ext cx="1002804" cy="719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5144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28824,9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8615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519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2109,6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2016917"/>
        <a:ext cx="902279" cy="1068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29787" y="50579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42791,8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185" y="77751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1691,7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22652,3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2334,7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0.23586</cdr:x>
      <cdr:y>0.50993</cdr:y>
    </cdr:from>
    <cdr:to>
      <cdr:x>0.25939</cdr:x>
      <cdr:y>0.59161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309" y="1930704"/>
          <a:ext cx="197462" cy="309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0.4637</cdr:x>
      <cdr:y>0.28302</cdr:y>
    </cdr:from>
    <cdr:to>
      <cdr:x>0.60841</cdr:x>
      <cdr:y>0.37736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1282" y="1071571"/>
          <a:ext cx="12144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9289,0</a:t>
          </a:r>
        </a:p>
        <a:p xmlns:a="http://schemas.openxmlformats.org/drawingml/2006/main"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0.65098</cdr:x>
      <cdr:y>0.28302</cdr:y>
    </cdr:from>
    <cdr:to>
      <cdr:x>0.77016</cdr:x>
      <cdr:y>0.37736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62918" y="1071571"/>
          <a:ext cx="1000132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9826,5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0.82123</cdr:x>
      <cdr:y>0.28302</cdr:y>
    </cdr:from>
    <cdr:to>
      <cdr:x>0.92339</cdr:x>
      <cdr:y>0.35849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91678" y="107157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9826,5</a:t>
          </a:r>
        </a:p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3" cy="44743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04" tIns="41852" rIns="83704" bIns="41852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61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64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3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497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00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251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95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09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58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6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3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7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8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9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8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77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2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143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  <p:sldLayoutId id="214748392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7488832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Покровского сельского поселения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Подготовлен на основании Решения собрания депутатов Покровского сельского поселения «О бюджете Покровского сельского поселения </a:t>
            </a:r>
            <a:r>
              <a:rPr lang="ru-RU" sz="1800" dirty="0" err="1" smtClean="0"/>
              <a:t>Неклиновского</a:t>
            </a:r>
            <a:r>
              <a:rPr lang="ru-RU" sz="1800" dirty="0" smtClean="0"/>
              <a:t> района на 2021 год и плановый период 2022 и 2023 годов» № 177 от 25.12.2020 года.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775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7288" cy="619472"/>
          </a:xfrm>
        </p:spPr>
        <p:txBody>
          <a:bodyPr>
            <a:normAutofit fontScale="90000"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089805"/>
              </p:ext>
            </p:extLst>
          </p:nvPr>
        </p:nvGraphicFramePr>
        <p:xfrm>
          <a:off x="107504" y="1384176"/>
          <a:ext cx="8928992" cy="57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650530"/>
          </a:xfrm>
        </p:spPr>
        <p:txBody>
          <a:bodyPr>
            <a:normAutofit fontScale="90000"/>
          </a:bodyPr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95095"/>
              </p:ext>
            </p:extLst>
          </p:nvPr>
        </p:nvGraphicFramePr>
        <p:xfrm>
          <a:off x="2470950" y="1487242"/>
          <a:ext cx="6400601" cy="503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313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5357850" cy="857256"/>
          </a:xfrm>
        </p:spPr>
        <p:txBody>
          <a:bodyPr/>
          <a:lstStyle/>
          <a:p>
            <a:pPr algn="ctr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Налоги на имущество, поступающие в бюджет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17329901"/>
              </p:ext>
            </p:extLst>
          </p:nvPr>
        </p:nvGraphicFramePr>
        <p:xfrm>
          <a:off x="323528" y="2357430"/>
          <a:ext cx="839187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statistika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785794"/>
            <a:ext cx="2643206" cy="22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06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295243389"/>
              </p:ext>
            </p:extLst>
          </p:nvPr>
        </p:nvGraphicFramePr>
        <p:xfrm>
          <a:off x="107504" y="1466932"/>
          <a:ext cx="8928992" cy="534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42844" y="692696"/>
            <a:ext cx="9000040" cy="73604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sz="20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2021 год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08520" y="381000"/>
            <a:ext cx="9252519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Покровского сельского поселения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24544" y="1676400"/>
            <a:ext cx="9468544" cy="4267200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13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формируемые в рамках муниципальных программ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05763505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84757523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740096590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Покровского сельского поселения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5" cy="206084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трансфертов, передаваемые в бюджет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2021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58112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ВСЕГО-174,8тыс.рублей: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-13,6 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на исполнение внешнего финансового контроля-84,6 тыс. рублей.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по осуществлению муниципального финансового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контроля-76,6 тыс. рублей.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16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20688"/>
            <a:ext cx="7927032" cy="15841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КОНТАКТНАЯ ИНФОРМАЦИЯ</a:t>
            </a:r>
            <a:br>
              <a:rPr lang="ru-RU" dirty="0" smtClean="0"/>
            </a:br>
            <a:r>
              <a:rPr lang="ru-RU" dirty="0" smtClean="0"/>
              <a:t> И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20888"/>
            <a:ext cx="6806049" cy="4137662"/>
          </a:xfrm>
        </p:spPr>
        <p:txBody>
          <a:bodyPr>
            <a:normAutofit fontScale="92500" lnSpcReduction="10000"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подготовлена финансовым отделом администрации Покровского сельского поселения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адрес:346830,с.Покровское ,ул.Урицкого,д.15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(863)472-05-77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Адрес электронной почты: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sp26276@donpac.ru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3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1" cy="1524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Покровского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18160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Вас с положениями основного финансового документа Покровского сельского поселения на 2021 год и на плановый период 2022 и 2023 годов.</a:t>
            </a: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большого количества граждан поселения к участию в обсуждении вопросов формирования бюджета Покровского сельского поселения и его исполнения разработан «Бюджет для граждан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Покровского 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                             А.Ф.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Кривошапко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1181749329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100013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Бюджет Покровского сельского поселения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2021 год и на плановый период 2022 и 2023 годов направлен на решение следующих ключевых задач: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2143116"/>
            <a:ext cx="5072098" cy="4500594"/>
          </a:xfrm>
        </p:spPr>
        <p:txBody>
          <a:bodyPr/>
          <a:lstStyle/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Разработка бюджетного прогноза Покровского сельского поселения на долгосрочный период 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latin typeface="Times New Roman" pitchFamily="16" charset="0"/>
              </a:rPr>
              <a:t>Основные параметры  бюджета Покровского сельского поселения </a:t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err="1" smtClean="0">
                <a:latin typeface="Times New Roman" pitchFamily="16" charset="0"/>
              </a:rPr>
              <a:t>Неклиновского</a:t>
            </a:r>
            <a:r>
              <a:rPr lang="ru-RU" sz="2000" dirty="0" smtClean="0">
                <a:latin typeface="Times New Roman" pitchFamily="16" charset="0"/>
              </a:rPr>
              <a:t> района на 2021 год</a:t>
            </a:r>
            <a:r>
              <a:rPr lang="ru-RU" sz="2000" dirty="0">
                <a:latin typeface="Times New Roman" pitchFamily="16" charset="0"/>
              </a:rPr>
              <a:t> </a:t>
            </a:r>
            <a:r>
              <a:rPr lang="ru-RU" sz="2000" dirty="0" smtClean="0">
                <a:latin typeface="Times New Roman" pitchFamily="16" charset="0"/>
              </a:rPr>
              <a:t>и на плановый период 2022 и 2023 годов (тыс. руб.)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12942"/>
              </p:ext>
            </p:extLst>
          </p:nvPr>
        </p:nvGraphicFramePr>
        <p:xfrm>
          <a:off x="500033" y="1357300"/>
          <a:ext cx="7715304" cy="5206241"/>
        </p:xfrm>
        <a:graphic>
          <a:graphicData uri="http://schemas.openxmlformats.org/drawingml/2006/table">
            <a:tbl>
              <a:tblPr firstCol="1" bandRow="1">
                <a:tableStyleId>{BDBED569-4797-4DF1-A0F4-6AAB3CD982D8}</a:tableStyleId>
              </a:tblPr>
              <a:tblGrid>
                <a:gridCol w="271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6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6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1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Доходы,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30934,5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44483,5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24987,0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21061,7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22313,2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23126,3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9872,8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22170,3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1860,7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30934,5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44483,5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24987,0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Дефицит(-), профицит (+)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Источники финансирования дефицита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средства являются ДОХОДАМИ БЮДЖЕТА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76400"/>
            <a:ext cx="8352928" cy="492095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/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2690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654500"/>
            <a:ext cx="8215370" cy="774236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68623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94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265611"/>
              </p:ext>
            </p:extLst>
          </p:nvPr>
        </p:nvGraphicFramePr>
        <p:xfrm>
          <a:off x="287524" y="1428736"/>
          <a:ext cx="8568952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8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4500"/>
            <a:ext cx="8229600" cy="5474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поступлений бюджетообразующих налогов в бюджет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6111461"/>
              </p:ext>
            </p:extLst>
          </p:nvPr>
        </p:nvGraphicFramePr>
        <p:xfrm>
          <a:off x="14590" y="1714488"/>
          <a:ext cx="6285904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499918"/>
              </p:ext>
            </p:extLst>
          </p:nvPr>
        </p:nvGraphicFramePr>
        <p:xfrm>
          <a:off x="6143636" y="1142984"/>
          <a:ext cx="2838876" cy="252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202059"/>
              </p:ext>
            </p:extLst>
          </p:nvPr>
        </p:nvGraphicFramePr>
        <p:xfrm>
          <a:off x="6000760" y="3857628"/>
          <a:ext cx="2906078" cy="282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9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5551</TotalTime>
  <Words>872</Words>
  <Application>Microsoft Office PowerPoint</Application>
  <PresentationFormat>Экран (4:3)</PresentationFormat>
  <Paragraphs>165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Microsoft YaHei</vt:lpstr>
      <vt:lpstr>Calibri</vt:lpstr>
      <vt:lpstr>Century Gothic</vt:lpstr>
      <vt:lpstr>Times New Roman</vt:lpstr>
      <vt:lpstr>Wingdings</vt:lpstr>
      <vt:lpstr>Wingdings 3</vt:lpstr>
      <vt:lpstr>Сектор</vt:lpstr>
      <vt:lpstr>БЮДЖЕТ ДЛЯ ГРАЖДАН Покровского сельского поселения   Подготовлен на основании Решения собрания депутатов Покровского сельского поселения «О бюджете Покровского сельского поселения Неклиновского района на 2021 год и плановый период 2022 и 2023 годов» № 177 от 25.12.2020 года.</vt:lpstr>
      <vt:lpstr>Уважаемые жители Покровского сельского поселения</vt:lpstr>
      <vt:lpstr>Презентация PowerPoint</vt:lpstr>
      <vt:lpstr>Бюджет Покровского сельского поселения Неклиновского района на  2021 год и на плановый период 2022 и 2023 годов направлен на решение следующих ключевых задач:</vt:lpstr>
      <vt:lpstr>Основные параметры  бюджета Покровского сельского поселения  Неклиновского района на 2021 год и на плановый период 2022 и 2023 годов (тыс. руб.)</vt:lpstr>
      <vt:lpstr>Поступающие в бюджет денежные средства являются ДОХОДАМИ БЮДЖЕТА 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Структура поступлений бюджетообразующих налогов в бюджет </vt:lpstr>
      <vt:lpstr>Структура налоговых и неналоговых доходов бюджета Покровского сельского поселения Неклиновского района в 2021 году</vt:lpstr>
      <vt:lpstr>Динамика поступления налога на доходы физических лиц в бюджет Покровского сельского поселения Неклиновского района</vt:lpstr>
      <vt:lpstr>Налоги на имущество, поступающие в бюджет Покровского сельского поселения Неклиновского района</vt:lpstr>
      <vt:lpstr>Расходы бюджета Покровского сельского поселения Неклиновского района на 2021 год</vt:lpstr>
      <vt:lpstr>Муниципальные программы Покровского сельского поселения</vt:lpstr>
      <vt:lpstr>Презентация PowerPoint</vt:lpstr>
      <vt:lpstr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2021 год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545</cp:revision>
  <cp:lastPrinted>2013-11-22T13:20:24Z</cp:lastPrinted>
  <dcterms:created xsi:type="dcterms:W3CDTF">2013-11-19T11:15:28Z</dcterms:created>
  <dcterms:modified xsi:type="dcterms:W3CDTF">2021-01-20T08:57:17Z</dcterms:modified>
</cp:coreProperties>
</file>