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6" r:id="rId4"/>
    <p:sldId id="260" r:id="rId5"/>
    <p:sldId id="263" r:id="rId6"/>
    <p:sldId id="264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FF"/>
    <a:srgbClr val="0000CC"/>
    <a:srgbClr val="DB28E4"/>
    <a:srgbClr val="A60A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2512" autoAdjust="0"/>
  </p:normalViewPr>
  <p:slideViewPr>
    <p:cSldViewPr>
      <p:cViewPr varScale="1">
        <p:scale>
          <a:sx n="107" d="100"/>
          <a:sy n="107" d="100"/>
        </p:scale>
        <p:origin x="18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119152271900217E-2"/>
          <c:y val="0"/>
          <c:w val="0.64122304189180368"/>
          <c:h val="0.941954934675898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2700">
              <a:solidFill>
                <a:prstClr val="black"/>
              </a:solidFill>
            </a:ln>
          </c:spPr>
          <c:explosion val="25"/>
          <c:dPt>
            <c:idx val="0"/>
            <c:bubble3D val="0"/>
            <c:spPr>
              <a:solidFill>
                <a:srgbClr val="FF0000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0AA-4370-A5AA-82C5795E530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0AA-4370-A5AA-82C5795E530D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0AA-4370-A5AA-82C5795E530D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0AA-4370-A5AA-82C5795E530D}"/>
              </c:ext>
            </c:extLst>
          </c:dPt>
          <c:dPt>
            <c:idx val="6"/>
            <c:bubble3D val="0"/>
            <c:spPr>
              <a:solidFill>
                <a:srgbClr val="0000FF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30AA-4370-A5AA-82C5795E530D}"/>
              </c:ext>
            </c:extLst>
          </c:dPt>
          <c:dPt>
            <c:idx val="7"/>
            <c:bubble3D val="0"/>
            <c:explosion val="50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0AA-4370-A5AA-82C5795E530D}"/>
              </c:ext>
            </c:extLst>
          </c:dPt>
          <c:dPt>
            <c:idx val="8"/>
            <c:bubble3D val="0"/>
            <c:spPr>
              <a:solidFill>
                <a:srgbClr val="A60A33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30AA-4370-A5AA-82C5795E530D}"/>
              </c:ext>
            </c:extLst>
          </c:dPt>
          <c:dLbls>
            <c:dLbl>
              <c:idx val="0"/>
              <c:layout>
                <c:manualLayout>
                  <c:x val="-6.6834527842325187E-2"/>
                  <c:y val="-0.147151666889061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AA-4370-A5AA-82C5795E530D}"/>
                </c:ext>
              </c:extLst>
            </c:dLbl>
            <c:dLbl>
              <c:idx val="1"/>
              <c:layout>
                <c:manualLayout>
                  <c:x val="1.2218287186091381E-2"/>
                  <c:y val="3.3955154283270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0AA-4370-A5AA-82C5795E530D}"/>
                </c:ext>
              </c:extLst>
            </c:dLbl>
            <c:dLbl>
              <c:idx val="2"/>
              <c:layout>
                <c:manualLayout>
                  <c:x val="2.6211540076710786E-4"/>
                  <c:y val="7.92791715129967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AA-4370-A5AA-82C5795E530D}"/>
                </c:ext>
              </c:extLst>
            </c:dLbl>
            <c:dLbl>
              <c:idx val="3"/>
              <c:layout>
                <c:manualLayout>
                  <c:x val="-1.3609820170404185E-2"/>
                  <c:y val="-4.445594999641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0AA-4370-A5AA-82C5795E530D}"/>
                </c:ext>
              </c:extLst>
            </c:dLbl>
            <c:dLbl>
              <c:idx val="4"/>
              <c:layout>
                <c:manualLayout>
                  <c:x val="-2.7867754789701223E-2"/>
                  <c:y val="-6.75310858966619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AA-4370-A5AA-82C5795E530D}"/>
                </c:ext>
              </c:extLst>
            </c:dLbl>
            <c:dLbl>
              <c:idx val="5"/>
              <c:layout>
                <c:manualLayout>
                  <c:x val="6.4323842586112004E-3"/>
                  <c:y val="-0.12406762307375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AA-4370-A5AA-82C5795E530D}"/>
                </c:ext>
              </c:extLst>
            </c:dLbl>
            <c:dLbl>
              <c:idx val="6"/>
              <c:layout>
                <c:manualLayout>
                  <c:x val="2.5461180790802281E-2"/>
                  <c:y val="-6.98053311508340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AA-4370-A5AA-82C5795E530D}"/>
                </c:ext>
              </c:extLst>
            </c:dLbl>
            <c:dLbl>
              <c:idx val="7"/>
              <c:layout>
                <c:manualLayout>
                  <c:x val="3.2118760323637282E-3"/>
                  <c:y val="-7.15889138997291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AA-4370-A5AA-82C5795E530D}"/>
                </c:ext>
              </c:extLst>
            </c:dLbl>
            <c:dLbl>
              <c:idx val="8"/>
              <c:layout>
                <c:manualLayout>
                  <c:x val="5.1003842492790857E-2"/>
                  <c:y val="-1.99131896407857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0AA-4370-A5AA-82C5795E53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Доходы от продажи материальных и нематериальных активов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 государства</c:v>
                </c:pt>
                <c:pt idx="6">
                  <c:v>Акцизы</c:v>
                </c:pt>
                <c:pt idx="7">
                  <c:v>Штрафы, санкции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39.799999999999997</c:v>
                </c:pt>
                <c:pt idx="1">
                  <c:v>1.7</c:v>
                </c:pt>
                <c:pt idx="2">
                  <c:v>6.8</c:v>
                </c:pt>
                <c:pt idx="3">
                  <c:v>37.5</c:v>
                </c:pt>
                <c:pt idx="4">
                  <c:v>16.7</c:v>
                </c:pt>
                <c:pt idx="5">
                  <c:v>2.2000000000000002</c:v>
                </c:pt>
                <c:pt idx="6">
                  <c:v>12.4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AA-4370-A5AA-82C5795E5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58163722389186"/>
          <c:y val="6.7166952144135553E-2"/>
          <c:w val="0.32099781162219931"/>
          <c:h val="0.72741489032538664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76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304161184057007E-2"/>
          <c:y val="0"/>
          <c:w val="0.64122304189180368"/>
          <c:h val="0.941954934675899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1"/>
            <c:bubble3D val="0"/>
            <c:explosion val="35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4A3E-4343-AA84-EF5EC9E1BD25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4A3E-4343-AA84-EF5EC9E1BD25}"/>
              </c:ext>
            </c:extLst>
          </c:dPt>
          <c:dPt>
            <c:idx val="6"/>
            <c:bubble3D val="0"/>
            <c:explosion val="69"/>
            <c:spPr>
              <a:solidFill>
                <a:srgbClr val="DB28E4"/>
              </a:solidFill>
            </c:spPr>
            <c:extLst>
              <c:ext xmlns:c16="http://schemas.microsoft.com/office/drawing/2014/chart" uri="{C3380CC4-5D6E-409C-BE32-E72D297353CC}">
                <c16:uniqueId val="{00000002-4A3E-4343-AA84-EF5EC9E1BD25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4A3E-4343-AA84-EF5EC9E1BD25}"/>
              </c:ext>
            </c:extLst>
          </c:dPt>
          <c:dPt>
            <c:idx val="10"/>
            <c:bubble3D val="0"/>
            <c:explosion val="60"/>
            <c:extLst>
              <c:ext xmlns:c16="http://schemas.microsoft.com/office/drawing/2014/chart" uri="{C3380CC4-5D6E-409C-BE32-E72D297353CC}">
                <c16:uniqueId val="{00000004-4A3E-4343-AA84-EF5EC9E1BD25}"/>
              </c:ext>
            </c:extLst>
          </c:dPt>
          <c:dLbls>
            <c:dLbl>
              <c:idx val="0"/>
              <c:layout>
                <c:manualLayout>
                  <c:x val="6.2050309359164323E-3"/>
                  <c:y val="4.499896922697116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A3E-4343-AA84-EF5EC9E1BD25}"/>
                </c:ext>
              </c:extLst>
            </c:dLbl>
            <c:dLbl>
              <c:idx val="4"/>
              <c:layout>
                <c:manualLayout>
                  <c:x val="4.8553640919398719E-2"/>
                  <c:y val="-5.3715818602853495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3E-4343-AA84-EF5EC9E1BD25}"/>
                </c:ext>
              </c:extLst>
            </c:dLbl>
            <c:dLbl>
              <c:idx val="7"/>
              <c:layout>
                <c:manualLayout>
                  <c:x val="-5.2494354078594964E-2"/>
                  <c:y val="6.579967807885725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3E-4343-AA84-EF5EC9E1BD25}"/>
                </c:ext>
              </c:extLst>
            </c:dLbl>
            <c:dLbl>
              <c:idx val="11"/>
              <c:layout>
                <c:manualLayout>
                  <c:x val="-0.10951576891850302"/>
                  <c:y val="4.07611649807679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A3E-4343-AA84-EF5EC9E1BD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Охрана окружающей среды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9875.9</c:v>
                </c:pt>
                <c:pt idx="1">
                  <c:v>42</c:v>
                </c:pt>
                <c:pt idx="2">
                  <c:v>5841.3</c:v>
                </c:pt>
                <c:pt idx="3">
                  <c:v>8982.1</c:v>
                </c:pt>
                <c:pt idx="4">
                  <c:v>30</c:v>
                </c:pt>
                <c:pt idx="5">
                  <c:v>540.20000000000005</c:v>
                </c:pt>
                <c:pt idx="6">
                  <c:v>100</c:v>
                </c:pt>
                <c:pt idx="7">
                  <c:v>248.6</c:v>
                </c:pt>
                <c:pt idx="8">
                  <c:v>73.900000000000006</c:v>
                </c:pt>
                <c:pt idx="9">
                  <c:v>0.2</c:v>
                </c:pt>
                <c:pt idx="10">
                  <c:v>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3E-4343-AA84-EF5EC9E1B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5816372238892"/>
          <c:y val="7.6402096741412004E-2"/>
          <c:w val="0.32099781162219931"/>
          <c:h val="0.80591361940223849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095802118075007E-2"/>
          <c:y val="9.2844600336072725E-2"/>
          <c:w val="0.57446256247231919"/>
          <c:h val="0.814310799327854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4655-4B19-8EEA-E29A3042B3E5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4655-4B19-8EEA-E29A3042B3E5}"/>
              </c:ext>
            </c:extLst>
          </c:dPt>
          <c:dLbls>
            <c:dLbl>
              <c:idx val="0"/>
              <c:layout>
                <c:manualLayout>
                  <c:x val="-1.7466020934229026E-2"/>
                  <c:y val="0.13197146337521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25220,2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655-4B19-8EEA-E29A3042B3E5}"/>
                </c:ext>
              </c:extLst>
            </c:dLbl>
            <c:dLbl>
              <c:idx val="1"/>
              <c:layout>
                <c:manualLayout>
                  <c:x val="-1.7847842008631105E-2"/>
                  <c:y val="-0.105364562245534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1519,0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655-4B19-8EEA-E29A3042B3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1747.8</c:v>
                </c:pt>
                <c:pt idx="1">
                  <c:v>375.7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55-4B19-8EEA-E29A3042B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9A79D-BAFA-46BF-B931-F525ACF6964D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BD044-7E29-4269-BF76-9B8F784142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27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BD044-7E29-4269-BF76-9B8F784142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BD044-7E29-4269-BF76-9B8F784142D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74637"/>
            <a:ext cx="8075240" cy="13002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Покровского сельского поселения  за  2016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Основные характеристики бюджета </a:t>
            </a:r>
            <a:r>
              <a:rPr lang="ru-RU" sz="3200" b="1" dirty="0" smtClean="0">
                <a:solidFill>
                  <a:srgbClr val="7030A0"/>
                </a:solidFill>
              </a:rPr>
              <a:t>Покровского сельского поселения за </a:t>
            </a:r>
            <a:r>
              <a:rPr lang="ru-RU" sz="3200" b="1" dirty="0" smtClean="0">
                <a:solidFill>
                  <a:srgbClr val="7030A0"/>
                </a:solidFill>
              </a:rPr>
              <a:t>2016 год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88737"/>
              </p:ext>
            </p:extLst>
          </p:nvPr>
        </p:nvGraphicFramePr>
        <p:xfrm>
          <a:off x="642910" y="1825628"/>
          <a:ext cx="7858180" cy="46037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4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79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Плановые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бюджетные назначения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Исполнено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% исполнения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6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. Доходы, всего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28616,4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29038,6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101,5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86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. Расходы, всего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28987,6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26739,2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92,2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6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. Дефицит(-)</a:t>
                      </a:r>
                    </a:p>
                    <a:p>
                      <a:pPr algn="ctr"/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Профицит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(+)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371,2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2299,4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9520" y="1500174"/>
            <a:ext cx="113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тыс</a:t>
            </a:r>
            <a:r>
              <a:rPr lang="ru-RU" dirty="0" err="1" smtClean="0"/>
              <a:t>.руб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44131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СТРУКТУРА СОБСТВЕННЫХ ДОХОДОВ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41996294"/>
              </p:ext>
            </p:extLst>
          </p:nvPr>
        </p:nvGraphicFramePr>
        <p:xfrm>
          <a:off x="285720" y="1142984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14348" y="333375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990000"/>
                </a:solidFill>
              </a:rPr>
              <a:t>Доходы бюджета </a:t>
            </a:r>
            <a:r>
              <a:rPr lang="ru-RU" sz="2000" b="1" dirty="0" smtClean="0">
                <a:solidFill>
                  <a:srgbClr val="990000"/>
                </a:solidFill>
              </a:rPr>
              <a:t>Покровского сельского поселения</a:t>
            </a:r>
            <a:r>
              <a:rPr lang="ru-RU" sz="2000" b="1" dirty="0" smtClean="0">
                <a:solidFill>
                  <a:srgbClr val="990000"/>
                </a:solidFill>
              </a:rPr>
              <a:t> </a:t>
            </a:r>
            <a:r>
              <a:rPr lang="ru-RU" sz="2000" b="1" dirty="0">
                <a:solidFill>
                  <a:srgbClr val="990000"/>
                </a:solidFill>
              </a:rPr>
              <a:t>в 2016 году составили </a:t>
            </a:r>
            <a:r>
              <a:rPr lang="ru-RU" sz="2000" b="1" dirty="0" smtClean="0">
                <a:solidFill>
                  <a:srgbClr val="990000"/>
                </a:solidFill>
              </a:rPr>
              <a:t>29038,6 </a:t>
            </a:r>
            <a:r>
              <a:rPr lang="ru-RU" sz="2000" b="1" dirty="0" err="1" smtClean="0">
                <a:solidFill>
                  <a:srgbClr val="990000"/>
                </a:solidFill>
              </a:rPr>
              <a:t>тыс.руб</a:t>
            </a:r>
            <a:r>
              <a:rPr lang="ru-RU" sz="2000" b="1" dirty="0">
                <a:solidFill>
                  <a:srgbClr val="990000"/>
                </a:solidFill>
              </a:rPr>
              <a:t>.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670803"/>
              </p:ext>
            </p:extLst>
          </p:nvPr>
        </p:nvGraphicFramePr>
        <p:xfrm>
          <a:off x="612775" y="839788"/>
          <a:ext cx="8048625" cy="558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Лист" r:id="rId3" imgW="8048611" imgH="5581710" progId="Excel.Sheet.8">
                  <p:embed/>
                </p:oleObj>
              </mc:Choice>
              <mc:Fallback>
                <p:oleObj name="Лист" r:id="rId3" imgW="8048611" imgH="5581710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839788"/>
                        <a:ext cx="8048625" cy="558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44131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РАСХОДЫ БЮДЖЕТА </a:t>
            </a:r>
            <a:r>
              <a:rPr lang="ru-RU" sz="2400" b="1" dirty="0" smtClean="0">
                <a:solidFill>
                  <a:srgbClr val="002060"/>
                </a:solidFill>
              </a:rPr>
              <a:t>ПОКРОВСКОГО СЕЛЬСКОГО ПОСЕЛЕНИЯ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 2016 ГОДУ СОСТАВИЛИ </a:t>
            </a:r>
            <a:r>
              <a:rPr lang="ru-RU" sz="2400" b="1" dirty="0" smtClean="0">
                <a:solidFill>
                  <a:srgbClr val="002060"/>
                </a:solidFill>
              </a:rPr>
              <a:t>26739,2ТЫС.РУБЛЕЙ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90280647"/>
              </p:ext>
            </p:extLst>
          </p:nvPr>
        </p:nvGraphicFramePr>
        <p:xfrm>
          <a:off x="285720" y="1142984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7144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тыс</a:t>
            </a:r>
            <a:r>
              <a:rPr lang="ru-RU" dirty="0" err="1" smtClean="0"/>
              <a:t>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14348" y="333375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Программные и непрограммные расходы бюджета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Покровского сельского поселения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2016 году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39317752"/>
              </p:ext>
            </p:extLst>
          </p:nvPr>
        </p:nvGraphicFramePr>
        <p:xfrm>
          <a:off x="1500166" y="1428736"/>
          <a:ext cx="6977090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1306</TotalTime>
  <Words>112</Words>
  <Application>Microsoft Office PowerPoint</Application>
  <PresentationFormat>Экран (4:3)</PresentationFormat>
  <Paragraphs>42</Paragraphs>
  <Slides>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Лист Microsoft Excel 97–2003</vt:lpstr>
      <vt:lpstr>      Исполнение бюджета Покровского сельского поселения  за  2016 год</vt:lpstr>
      <vt:lpstr>Основные характеристики бюджета Покровского сельского поселения за 2016 год</vt:lpstr>
      <vt:lpstr>СТРУКТУРА СОБСТВЕННЫХ ДОХОДОВ</vt:lpstr>
      <vt:lpstr>Презентация PowerPoint</vt:lpstr>
      <vt:lpstr>РАСХОДЫ БЮДЖЕТА ПОКРОВСКОГО СЕЛЬСКОГО ПОСЕЛЕНИЯ В 2016 ГОДУ СОСТАВИЛИ 26739,2ТЫС.РУБЛЕЙ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admin</cp:lastModifiedBy>
  <cp:revision>132</cp:revision>
  <dcterms:created xsi:type="dcterms:W3CDTF">2017-03-30T09:40:08Z</dcterms:created>
  <dcterms:modified xsi:type="dcterms:W3CDTF">2017-07-19T11:57:47Z</dcterms:modified>
</cp:coreProperties>
</file>