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7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notesMasterIdLst>
    <p:notesMasterId r:id="rId19"/>
  </p:notesMasterIdLst>
  <p:sldIdLst>
    <p:sldId id="363" r:id="rId2"/>
    <p:sldId id="364" r:id="rId3"/>
    <p:sldId id="365" r:id="rId4"/>
    <p:sldId id="257" r:id="rId5"/>
    <p:sldId id="256" r:id="rId6"/>
    <p:sldId id="281" r:id="rId7"/>
    <p:sldId id="366" r:id="rId8"/>
    <p:sldId id="283" r:id="rId9"/>
    <p:sldId id="286" r:id="rId10"/>
    <p:sldId id="277" r:id="rId11"/>
    <p:sldId id="278" r:id="rId12"/>
    <p:sldId id="259" r:id="rId13"/>
    <p:sldId id="367" r:id="rId14"/>
    <p:sldId id="266" r:id="rId15"/>
    <p:sldId id="270" r:id="rId16"/>
    <p:sldId id="268" r:id="rId17"/>
    <p:sldId id="368" r:id="rId18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00"/>
    <a:srgbClr val="000000"/>
    <a:srgbClr val="CC00FF"/>
    <a:srgbClr val="00CCFF"/>
    <a:srgbClr val="FF0066"/>
    <a:srgbClr val="660066"/>
    <a:srgbClr val="00CC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090" autoAdjust="0"/>
    <p:restoredTop sz="97691" autoAdjust="0"/>
  </p:normalViewPr>
  <p:slideViewPr>
    <p:cSldViewPr>
      <p:cViewPr varScale="1">
        <p:scale>
          <a:sx n="88" d="100"/>
          <a:sy n="88" d="100"/>
        </p:scale>
        <p:origin x="1843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17516169700952"/>
          <c:y val="3.2561407318378782E-2"/>
          <c:w val="0.84364744496988708"/>
          <c:h val="0.82674862725690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Pt>
            <c:idx val="1"/>
            <c:invertIfNegative val="0"/>
            <c:bubble3D val="0"/>
            <c:spPr/>
            <c:extLst>
              <c:ext xmlns:c16="http://schemas.microsoft.com/office/drawing/2014/chart" uri="{C3380CC4-5D6E-409C-BE32-E72D297353CC}">
                <c16:uniqueId val="{00000000-9DCC-4BC6-8F7C-D43B2C38FC34}"/>
              </c:ext>
            </c:extLst>
          </c:dPt>
          <c:dLbls>
            <c:dLbl>
              <c:idx val="0"/>
              <c:layout>
                <c:manualLayout>
                  <c:x val="2.3206485829059941E-2"/>
                  <c:y val="-1.249999999999995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0000"/>
                        </a:solidFill>
                      </a:rPr>
                      <a:t>20430,8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CC-4BC6-8F7C-D43B2C38FC34}"/>
                </c:ext>
              </c:extLst>
            </c:dLbl>
            <c:dLbl>
              <c:idx val="1"/>
              <c:layout>
                <c:manualLayout>
                  <c:x val="1.5470990552706614E-2"/>
                  <c:y val="-1.25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27971,7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DCC-4BC6-8F7C-D43B2C38FC34}"/>
                </c:ext>
              </c:extLst>
            </c:dLbl>
            <c:dLbl>
              <c:idx val="2"/>
              <c:layout>
                <c:manualLayout>
                  <c:x val="-1.5470990552706619E-3"/>
                  <c:y val="-1.25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27546,3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DCC-4BC6-8F7C-D43B2C38FC34}"/>
                </c:ext>
              </c:extLst>
            </c:dLbl>
            <c:dLbl>
              <c:idx val="3"/>
              <c:layout>
                <c:manualLayout>
                  <c:x val="1.3923891497436079E-2"/>
                  <c:y val="-9.37500000000007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28645,6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DCC-4BC6-8F7C-D43B2C38FC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27971.7</c:v>
                </c:pt>
                <c:pt idx="2">
                  <c:v>27546.3</c:v>
                </c:pt>
                <c:pt idx="3">
                  <c:v>28645.599999999999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CC-4BC6-8F7C-D43B2C38FC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9DCC-4BC6-8F7C-D43B2C38FC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6-9DCC-4BC6-8F7C-D43B2C38FC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gapDepth val="242"/>
        <c:shape val="cylinder"/>
        <c:axId val="132425600"/>
        <c:axId val="132427136"/>
        <c:axId val="0"/>
      </c:bar3DChart>
      <c:catAx>
        <c:axId val="132425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ru-RU"/>
          </a:p>
        </c:txPr>
        <c:crossAx val="132427136"/>
        <c:crosses val="autoZero"/>
        <c:auto val="1"/>
        <c:lblAlgn val="ctr"/>
        <c:lblOffset val="100"/>
        <c:noMultiLvlLbl val="0"/>
      </c:catAx>
      <c:valAx>
        <c:axId val="132427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ru-RU"/>
          </a:p>
        </c:txPr>
        <c:crossAx val="132425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3894">
          <a:noFill/>
        </a:ln>
      </c:spPr>
    </c:sideWall>
    <c:backWall>
      <c:thickness val="0"/>
      <c:spPr>
        <a:noFill/>
        <a:ln w="23894">
          <a:noFill/>
        </a:ln>
      </c:spPr>
    </c:backWall>
    <c:plotArea>
      <c:layout>
        <c:manualLayout>
          <c:layoutTarget val="inner"/>
          <c:xMode val="edge"/>
          <c:yMode val="edge"/>
          <c:x val="0.1132481545001069"/>
          <c:y val="7.119526401828373E-2"/>
          <c:w val="0.9508845008782425"/>
          <c:h val="0.826616811273882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   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73-4972-927E-18ED3AE365B0}"/>
                </c:ext>
              </c:extLst>
            </c:dLbl>
            <c:dLbl>
              <c:idx val="1"/>
              <c:layout>
                <c:manualLayout>
                  <c:x val="2.2321428571428592E-3"/>
                  <c:y val="-1.1758943509850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573-4972-927E-18ED3AE365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1">
                  <c:v>20434.5</c:v>
                </c:pt>
                <c:pt idx="2">
                  <c:v>21205</c:v>
                </c:pt>
                <c:pt idx="3">
                  <c:v>22126.799999999999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73-4972-927E-18ED3AE365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32437504"/>
        <c:axId val="108925696"/>
        <c:axId val="87337600"/>
      </c:bar3DChart>
      <c:catAx>
        <c:axId val="13243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8925696"/>
        <c:crosses val="autoZero"/>
        <c:auto val="1"/>
        <c:lblAlgn val="ctr"/>
        <c:lblOffset val="100"/>
        <c:noMultiLvlLbl val="0"/>
      </c:catAx>
      <c:valAx>
        <c:axId val="108925696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 i="0" u="none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2437504"/>
        <c:crosses val="autoZero"/>
        <c:crossBetween val="between"/>
      </c:valAx>
      <c:serAx>
        <c:axId val="87337600"/>
        <c:scaling>
          <c:orientation val="minMax"/>
        </c:scaling>
        <c:delete val="0"/>
        <c:axPos val="b"/>
        <c:majorTickMark val="out"/>
        <c:minorTickMark val="none"/>
        <c:tickLblPos val="nextTo"/>
        <c:crossAx val="108925696"/>
        <c:crosses val="autoZero"/>
      </c:serAx>
    </c:plotArea>
    <c:plotVisOnly val="1"/>
    <c:dispBlanksAs val="gap"/>
    <c:showDLblsOverMax val="0"/>
  </c:chart>
  <c:txPr>
    <a:bodyPr/>
    <a:lstStyle/>
    <a:p>
      <a:pPr>
        <a:defRPr sz="1668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2019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2308148517699278E-2"/>
          <c:y val="0.16514086095259425"/>
          <c:w val="0.58924714726791516"/>
          <c:h val="0.77261781629827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explosion val="36"/>
          <c:dPt>
            <c:idx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0-F8D9-4506-BEC1-3F8224D5E943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F8D9-4506-BEC1-3F8224D5E943}"/>
              </c:ext>
            </c:extLst>
          </c:dPt>
          <c:dPt>
            <c:idx val="2"/>
            <c:bubble3D val="0"/>
            <c:spPr>
              <a:solidFill>
                <a:srgbClr val="9933FF"/>
              </a:solidFill>
            </c:spPr>
            <c:extLst>
              <c:ext xmlns:c16="http://schemas.microsoft.com/office/drawing/2014/chart" uri="{C3380CC4-5D6E-409C-BE32-E72D297353CC}">
                <c16:uniqueId val="{00000002-F8D9-4506-BEC1-3F8224D5E943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F8D9-4506-BEC1-3F8224D5E943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B050"/>
                        </a:solidFill>
                      </a:rPr>
                      <a:t>39,5%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8D9-4506-BEC1-3F8224D5E943}"/>
                </c:ext>
              </c:extLst>
            </c:dLbl>
            <c:dLbl>
              <c:idx val="1"/>
              <c:layout>
                <c:manualLayout>
                  <c:x val="1.6639392967427221E-3"/>
                  <c:y val="6.388590935840589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B050"/>
                        </a:solidFill>
                        <a:effectLst/>
                      </a:rPr>
                      <a:t>50,3%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8D9-4506-BEC1-3F8224D5E943}"/>
                </c:ext>
              </c:extLst>
            </c:dLbl>
            <c:dLbl>
              <c:idx val="2"/>
              <c:layout>
                <c:manualLayout>
                  <c:x val="-1.8463104833335294E-2"/>
                  <c:y val="-2.1998344008321041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B050"/>
                        </a:solidFill>
                        <a:effectLst/>
                      </a:rPr>
                      <a:t>10,0%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8D9-4506-BEC1-3F8224D5E94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D9-4506-BEC1-3F8224D5E943}"/>
                </c:ext>
              </c:extLst>
            </c:dLbl>
            <c:dLbl>
              <c:idx val="4"/>
              <c:layout>
                <c:manualLayout>
                  <c:x val="1.6486671717245643E-2"/>
                  <c:y val="-3.684025496797509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B050"/>
                        </a:solidFill>
                        <a:effectLst/>
                      </a:rPr>
                      <a:t>2</a:t>
                    </a:r>
                    <a:r>
                      <a:rPr lang="ru-RU" b="1" dirty="0" smtClean="0">
                        <a:solidFill>
                          <a:srgbClr val="00B050"/>
                        </a:solidFill>
                        <a:effectLst/>
                      </a:rPr>
                      <a:t>,3 </a:t>
                    </a:r>
                    <a:r>
                      <a:rPr lang="en-US" b="1" dirty="0" smtClean="0">
                        <a:solidFill>
                          <a:srgbClr val="00B050"/>
                        </a:solidFill>
                        <a:effectLst/>
                      </a:rPr>
                      <a:t>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8D9-4506-BEC1-3F8224D5E943}"/>
                </c:ext>
              </c:extLst>
            </c:dLbl>
            <c:dLbl>
              <c:idx val="5"/>
              <c:layout>
                <c:manualLayout>
                  <c:x val="6.2263662575468462E-2"/>
                  <c:y val="-4.059553258608406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00B050"/>
                        </a:solidFill>
                        <a:effectLst/>
                      </a:rPr>
                      <a:t>5,9 </a:t>
                    </a:r>
                    <a:r>
                      <a:rPr lang="en-US" b="1" dirty="0" smtClean="0">
                        <a:solidFill>
                          <a:srgbClr val="00B050"/>
                        </a:solidFill>
                        <a:effectLst/>
                      </a:rPr>
                      <a:t>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8D9-4506-BEC1-3F8224D5E9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17" b="1" i="1">
                    <a:solidFill>
                      <a:srgbClr val="00B050"/>
                    </a:solidFill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 на доходы физических лиц</c:v>
                </c:pt>
                <c:pt idx="1">
                  <c:v>Налоги на имущество</c:v>
                </c:pt>
                <c:pt idx="2">
                  <c:v>Иные налоги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0.39500000000000002</c:v>
                </c:pt>
                <c:pt idx="1">
                  <c:v>0.503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8D9-4506-BEC1-3F8224D5E9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3894">
          <a:noFill/>
        </a:ln>
      </c:spPr>
    </c:plotArea>
    <c:legend>
      <c:legendPos val="r"/>
      <c:layout>
        <c:manualLayout>
          <c:xMode val="edge"/>
          <c:yMode val="edge"/>
          <c:x val="0.57893200405224066"/>
          <c:y val="0.12484796380372004"/>
          <c:w val="0.41542982520891225"/>
          <c:h val="0.83316477146354473"/>
        </c:manualLayout>
      </c:layout>
      <c:overlay val="0"/>
      <c:spPr>
        <a:ln>
          <a:solidFill>
            <a:schemeClr val="bg1"/>
          </a:solidFill>
        </a:ln>
      </c:spPr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693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2020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0-2E65-40EB-874F-EE39F2717F51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2E65-40EB-874F-EE39F2717F51}"/>
              </c:ext>
            </c:extLst>
          </c:dPt>
          <c:dPt>
            <c:idx val="2"/>
            <c:bubble3D val="0"/>
            <c:spPr>
              <a:solidFill>
                <a:srgbClr val="9933FF"/>
              </a:solidFill>
            </c:spPr>
            <c:extLst>
              <c:ext xmlns:c16="http://schemas.microsoft.com/office/drawing/2014/chart" uri="{C3380CC4-5D6E-409C-BE32-E72D297353CC}">
                <c16:uniqueId val="{00000002-2E65-40EB-874F-EE39F2717F51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2E65-40EB-874F-EE39F2717F51}"/>
              </c:ext>
            </c:extLst>
          </c:dPt>
          <c:dLbls>
            <c:dLbl>
              <c:idx val="0"/>
              <c:layout>
                <c:manualLayout>
                  <c:x val="-0.2284041289580806"/>
                  <c:y val="1.35324787423264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B050"/>
                        </a:solidFill>
                      </a:rPr>
                      <a:t>40,6%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E65-40EB-874F-EE39F2717F51}"/>
                </c:ext>
              </c:extLst>
            </c:dLbl>
            <c:dLbl>
              <c:idx val="1"/>
              <c:layout>
                <c:manualLayout>
                  <c:x val="-5.1589713546040097E-2"/>
                  <c:y val="0.1455144830651013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48,8%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E65-40EB-874F-EE39F2717F5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E65-40EB-874F-EE39F2717F5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65-40EB-874F-EE39F2717F51}"/>
                </c:ext>
              </c:extLst>
            </c:dLbl>
            <c:dLbl>
              <c:idx val="4"/>
              <c:layout>
                <c:manualLayout>
                  <c:x val="6.9325953447033364E-2"/>
                  <c:y val="-6.94223630324599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65-40EB-874F-EE39F2717F51}"/>
                </c:ext>
              </c:extLst>
            </c:dLbl>
            <c:dLbl>
              <c:idx val="5"/>
              <c:layout>
                <c:manualLayout>
                  <c:x val="0.21031965440532546"/>
                  <c:y val="-1.226970949587977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65-40EB-874F-EE39F2717F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30" i="1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Налог на доходы физических лиц</c:v>
                </c:pt>
                <c:pt idx="1">
                  <c:v>Налоги на имущество</c:v>
                </c:pt>
                <c:pt idx="2">
                  <c:v>Иные налоги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0.40600000000000003</c:v>
                </c:pt>
                <c:pt idx="1">
                  <c:v>0.48799999999999999</c:v>
                </c:pt>
                <c:pt idx="2">
                  <c:v>8.7999999999999995E-2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E65-40EB-874F-EE39F2717F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3924">
          <a:noFill/>
        </a:ln>
      </c:spPr>
    </c:plotArea>
    <c:plotVisOnly val="1"/>
    <c:dispBlanksAs val="zero"/>
    <c:showDLblsOverMax val="0"/>
  </c:chart>
  <c:txPr>
    <a:bodyPr/>
    <a:lstStyle/>
    <a:p>
      <a:pPr>
        <a:defRPr sz="1695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2021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703061416948973E-2"/>
          <c:y val="0.25298046949031838"/>
          <c:w val="0.92421966034781666"/>
          <c:h val="0.716238636883488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0-5A05-46E3-9A9D-B317FAF11793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5A05-46E3-9A9D-B317FAF11793}"/>
              </c:ext>
            </c:extLst>
          </c:dPt>
          <c:dPt>
            <c:idx val="2"/>
            <c:bubble3D val="0"/>
            <c:spPr>
              <a:solidFill>
                <a:srgbClr val="9933FF"/>
              </a:solidFill>
            </c:spPr>
            <c:extLst>
              <c:ext xmlns:c16="http://schemas.microsoft.com/office/drawing/2014/chart" uri="{C3380CC4-5D6E-409C-BE32-E72D297353CC}">
                <c16:uniqueId val="{00000002-5A05-46E3-9A9D-B317FAF11793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5A05-46E3-9A9D-B317FAF11793}"/>
              </c:ext>
            </c:extLst>
          </c:dPt>
          <c:dLbls>
            <c:dLbl>
              <c:idx val="1"/>
              <c:layout>
                <c:manualLayout>
                  <c:x val="-8.7655596305398639E-2"/>
                  <c:y val="-0.1250337160741958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A05-46E3-9A9D-B317FAF11793}"/>
                </c:ext>
              </c:extLst>
            </c:dLbl>
            <c:dLbl>
              <c:idx val="2"/>
              <c:layout>
                <c:manualLayout>
                  <c:x val="-5.3950562340618492E-2"/>
                  <c:y val="-1.162493383088153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A05-46E3-9A9D-B317FAF1179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05-46E3-9A9D-B317FAF11793}"/>
                </c:ext>
              </c:extLst>
            </c:dLbl>
            <c:dLbl>
              <c:idx val="4"/>
              <c:layout>
                <c:manualLayout>
                  <c:x val="4.6867692995352032E-2"/>
                  <c:y val="-8.44795839677944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A05-46E3-9A9D-B317FAF11793}"/>
                </c:ext>
              </c:extLst>
            </c:dLbl>
            <c:dLbl>
              <c:idx val="5"/>
              <c:layout>
                <c:manualLayout>
                  <c:x val="0.20999346325860441"/>
                  <c:y val="-1.939572073691166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A05-46E3-9A9D-B317FAF117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33" i="1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Налог на доходы физических лиц</c:v>
                </c:pt>
                <c:pt idx="1">
                  <c:v>Налоги на имущество</c:v>
                </c:pt>
                <c:pt idx="2">
                  <c:v>Иные налоги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0.41799999999999998</c:v>
                </c:pt>
                <c:pt idx="1">
                  <c:v>0.47099999999999997</c:v>
                </c:pt>
                <c:pt idx="2">
                  <c:v>9.4E-2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A05-46E3-9A9D-B317FAF117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3861">
          <a:noFill/>
        </a:ln>
      </c:spPr>
    </c:plotArea>
    <c:plotVisOnly val="1"/>
    <c:dispBlanksAs val="zero"/>
    <c:showDLblsOverMax val="0"/>
  </c:chart>
  <c:txPr>
    <a:bodyPr/>
    <a:lstStyle/>
    <a:p>
      <a:pPr>
        <a:defRPr sz="1691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92">
                <a:latin typeface="Times New Roman" pitchFamily="18" charset="0"/>
                <a:cs typeface="Times New Roman" pitchFamily="18" charset="0"/>
              </a:defRPr>
            </a:pPr>
            <a:r>
              <a:rPr lang="ru-RU" sz="1692" b="0" i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20434,5 </a:t>
            </a:r>
            <a:r>
              <a:rPr lang="ru-RU" sz="1692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692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рублей</a:t>
            </a:r>
          </a:p>
        </c:rich>
      </c:tx>
      <c:layout>
        <c:manualLayout>
          <c:xMode val="edge"/>
          <c:yMode val="edge"/>
          <c:x val="0.70000920543614764"/>
          <c:y val="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123047607077435E-3"/>
          <c:y val="0.11557421930940365"/>
          <c:w val="0.61531263617208065"/>
          <c:h val="0.846964974411540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20476,5</c:v>
                </c:pt>
              </c:strCache>
            </c:strRef>
          </c:tx>
          <c:explosion val="7"/>
          <c:dPt>
            <c:idx val="0"/>
            <c:bubble3D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3AA3-4B78-AEFB-F8B7E7BD3067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1-3AA3-4B78-AEFB-F8B7E7BD3067}"/>
              </c:ext>
            </c:extLst>
          </c:dPt>
          <c:dPt>
            <c:idx val="2"/>
            <c:bubble3D val="0"/>
            <c:spPr>
              <a:solidFill>
                <a:srgbClr val="CC0066"/>
              </a:solidFill>
            </c:spPr>
            <c:extLst>
              <c:ext xmlns:c16="http://schemas.microsoft.com/office/drawing/2014/chart" uri="{C3380CC4-5D6E-409C-BE32-E72D297353CC}">
                <c16:uniqueId val="{00000002-3AA3-4B78-AEFB-F8B7E7BD3067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3AA3-4B78-AEFB-F8B7E7BD3067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3AA3-4B78-AEFB-F8B7E7BD3067}"/>
              </c:ext>
            </c:extLst>
          </c:dPt>
          <c:dPt>
            <c:idx val="5"/>
            <c:bubble3D val="0"/>
            <c:spPr>
              <a:solidFill>
                <a:schemeClr val="accent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3AA3-4B78-AEFB-F8B7E7BD3067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6-3AA3-4B78-AEFB-F8B7E7BD3067}"/>
              </c:ext>
            </c:extLst>
          </c:dPt>
          <c:dLbls>
            <c:dLbl>
              <c:idx val="0"/>
              <c:layout>
                <c:manualLayout>
                  <c:x val="6.5791124537923795E-2"/>
                  <c:y val="5.323732825649278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AA3-4B78-AEFB-F8B7E7BD3067}"/>
                </c:ext>
              </c:extLst>
            </c:dLbl>
            <c:dLbl>
              <c:idx val="3"/>
              <c:layout>
                <c:manualLayout>
                  <c:x val="-1.3414586246445422E-2"/>
                  <c:y val="-9.25982865663092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AA3-4B78-AEFB-F8B7E7BD3067}"/>
                </c:ext>
              </c:extLst>
            </c:dLbl>
            <c:dLbl>
              <c:idx val="4"/>
              <c:layout>
                <c:manualLayout>
                  <c:x val="-3.0080542169891606E-2"/>
                  <c:y val="-1.626308872958251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AA3-4B78-AEFB-F8B7E7BD3067}"/>
                </c:ext>
              </c:extLst>
            </c:dLbl>
            <c:dLbl>
              <c:idx val="5"/>
              <c:layout>
                <c:manualLayout>
                  <c:x val="-5.9337987579201543E-2"/>
                  <c:y val="-5.151167982208593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A3-4B78-AEFB-F8B7E7BD3067}"/>
                </c:ext>
              </c:extLst>
            </c:dLbl>
            <c:dLbl>
              <c:idx val="6"/>
              <c:layout>
                <c:manualLayout>
                  <c:x val="-4.3975553425819715E-3"/>
                  <c:y val="-5.485493938959980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A3-4B78-AEFB-F8B7E7BD3067}"/>
                </c:ext>
              </c:extLst>
            </c:dLbl>
            <c:dLbl>
              <c:idx val="7"/>
              <c:layout>
                <c:manualLayout>
                  <c:x val="5.9855838830371134E-2"/>
                  <c:y val="-5.552359130310255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AA3-4B78-AEFB-F8B7E7BD30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27" b="1" i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Налоги на имущество- 10270,7</c:v>
                </c:pt>
                <c:pt idx="1">
                  <c:v>НДФЛ-8101,5</c:v>
                </c:pt>
                <c:pt idx="2">
                  <c:v>Налоги на совокупный доход - 1700</c:v>
                </c:pt>
                <c:pt idx="3">
                  <c:v>Доходы от использования имущества, находящегося в гос. и муниципальной собственности - 345,4</c:v>
                </c:pt>
                <c:pt idx="4">
                  <c:v>Штрафы, санкции, возмещение ущерба - 16,9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0.503</c:v>
                </c:pt>
                <c:pt idx="1">
                  <c:v>0.39600000000000002</c:v>
                </c:pt>
                <c:pt idx="2">
                  <c:v>8.3000000000000004E-2</c:v>
                </c:pt>
                <c:pt idx="3">
                  <c:v>1.6E-2</c:v>
                </c:pt>
                <c:pt idx="4">
                  <c:v>8.5952189094816011E-4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AA3-4B78-AEFB-F8B7E7BD30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тыс. рублей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Налоги на имущество- 10270,7</c:v>
                </c:pt>
                <c:pt idx="1">
                  <c:v>НДФЛ-8101,5</c:v>
                </c:pt>
                <c:pt idx="2">
                  <c:v>Налоги на совокупный доход - 1700</c:v>
                </c:pt>
                <c:pt idx="3">
                  <c:v>Доходы от использования имущества, находящегося в гос. и муниципальной собственности - 345,4</c:v>
                </c:pt>
                <c:pt idx="4">
                  <c:v>Штрафы, санкции, возмещение ущерба - 16,9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9-3AA3-4B78-AEFB-F8B7E7BD30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3885">
          <a:noFill/>
        </a:ln>
      </c:spPr>
    </c:plotArea>
    <c:legend>
      <c:legendPos val="r"/>
      <c:layout>
        <c:manualLayout>
          <c:xMode val="edge"/>
          <c:yMode val="edge"/>
          <c:x val="0.5399814447140282"/>
          <c:y val="4.9752352383425832E-2"/>
          <c:w val="0.41013924080120129"/>
          <c:h val="0.88809777178886562"/>
        </c:manualLayout>
      </c:layout>
      <c:overlay val="0"/>
      <c:txPr>
        <a:bodyPr/>
        <a:lstStyle/>
        <a:p>
          <a:pPr>
            <a:defRPr sz="13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692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27971,7 </a:t>
            </a:r>
            <a:r>
              <a:rPr lang="ru-RU" dirty="0"/>
              <a:t>тыс. рублей</a:t>
            </a:r>
          </a:p>
        </c:rich>
      </c:tx>
      <c:layout>
        <c:manualLayout>
          <c:xMode val="edge"/>
          <c:yMode val="edge"/>
          <c:x val="0.6671315961408093"/>
          <c:y val="1.9124381092863952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576799679875922E-2"/>
          <c:y val="7.2885308593556505E-2"/>
          <c:w val="0.61726735672765087"/>
          <c:h val="0.856991960732609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27971,7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0-DAE2-4387-96AB-7525F457DE21}"/>
              </c:ext>
            </c:extLst>
          </c:dPt>
          <c:dPt>
            <c:idx val="1"/>
            <c:bubble3D val="0"/>
            <c:explosion val="9"/>
            <c:spPr>
              <a:solidFill>
                <a:srgbClr val="00CC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DAE2-4387-96AB-7525F457DE21}"/>
              </c:ext>
            </c:extLst>
          </c:dPt>
          <c:dPt>
            <c:idx val="2"/>
            <c:bubble3D val="0"/>
            <c:explosion val="18"/>
            <c:spPr>
              <a:solidFill>
                <a:srgbClr val="FF99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2-DAE2-4387-96AB-7525F457DE21}"/>
              </c:ext>
            </c:extLst>
          </c:dPt>
          <c:dPt>
            <c:idx val="3"/>
            <c:bubble3D val="0"/>
            <c:explosion val="0"/>
            <c:spPr>
              <a:solidFill>
                <a:srgbClr val="660066"/>
              </a:solidFill>
            </c:spPr>
            <c:extLst>
              <c:ext xmlns:c16="http://schemas.microsoft.com/office/drawing/2014/chart" uri="{C3380CC4-5D6E-409C-BE32-E72D297353CC}">
                <c16:uniqueId val="{00000003-DAE2-4387-96AB-7525F457DE21}"/>
              </c:ext>
            </c:extLst>
          </c:dPt>
          <c:dPt>
            <c:idx val="4"/>
            <c:bubble3D val="0"/>
            <c:explosion val="4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DAE2-4387-96AB-7525F457DE21}"/>
              </c:ext>
            </c:extLst>
          </c:dPt>
          <c:dPt>
            <c:idx val="5"/>
            <c:bubble3D val="0"/>
            <c:explosion val="8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5-DAE2-4387-96AB-7525F457DE21}"/>
              </c:ext>
            </c:extLst>
          </c:dPt>
          <c:dPt>
            <c:idx val="6"/>
            <c:bubble3D val="0"/>
            <c:spPr>
              <a:solidFill>
                <a:schemeClr val="bg1"/>
              </a:solidFill>
            </c:spPr>
            <c:extLst>
              <c:ext xmlns:c16="http://schemas.microsoft.com/office/drawing/2014/chart" uri="{C3380CC4-5D6E-409C-BE32-E72D297353CC}">
                <c16:uniqueId val="{00000006-DAE2-4387-96AB-7525F457DE21}"/>
              </c:ext>
            </c:extLst>
          </c:dPt>
          <c:dPt>
            <c:idx val="7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DAE2-4387-96AB-7525F457DE21}"/>
              </c:ext>
            </c:extLst>
          </c:dPt>
          <c:dPt>
            <c:idx val="8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8-DAE2-4387-96AB-7525F457DE21}"/>
              </c:ext>
            </c:extLst>
          </c:dPt>
          <c:dLbls>
            <c:dLbl>
              <c:idx val="0"/>
              <c:layout>
                <c:manualLayout>
                  <c:x val="-0.10034804561945192"/>
                  <c:y val="5.1620280673421108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AE2-4387-96AB-7525F457DE21}"/>
                </c:ext>
              </c:extLst>
            </c:dLbl>
            <c:dLbl>
              <c:idx val="1"/>
              <c:layout>
                <c:manualLayout>
                  <c:x val="7.6021246681403235E-3"/>
                  <c:y val="-0.1871235174411515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AE2-4387-96AB-7525F457DE21}"/>
                </c:ext>
              </c:extLst>
            </c:dLbl>
            <c:dLbl>
              <c:idx val="2"/>
              <c:layout>
                <c:manualLayout>
                  <c:x val="4.4973073633851009E-2"/>
                  <c:y val="2.5939721557042442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AE2-4387-96AB-7525F457DE21}"/>
                </c:ext>
              </c:extLst>
            </c:dLbl>
            <c:dLbl>
              <c:idx val="3"/>
              <c:layout>
                <c:manualLayout>
                  <c:x val="-3.0919064203647078E-2"/>
                  <c:y val="1.236090902884954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AE2-4387-96AB-7525F457DE21}"/>
                </c:ext>
              </c:extLst>
            </c:dLbl>
            <c:dLbl>
              <c:idx val="4"/>
              <c:layout>
                <c:manualLayout>
                  <c:x val="0"/>
                  <c:y val="-7.1185196290104308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AE2-4387-96AB-7525F457DE21}"/>
                </c:ext>
              </c:extLst>
            </c:dLbl>
            <c:dLbl>
              <c:idx val="5"/>
              <c:layout>
                <c:manualLayout>
                  <c:x val="1.121806505530462E-2"/>
                  <c:y val="-3.5243741324592283E-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AE2-4387-96AB-7525F457DE21}"/>
                </c:ext>
              </c:extLst>
            </c:dLbl>
            <c:dLbl>
              <c:idx val="6"/>
              <c:layout>
                <c:manualLayout>
                  <c:x val="-5.3283927752527356E-3"/>
                  <c:y val="4.7682118318848124E-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AE2-4387-96AB-7525F457DE21}"/>
                </c:ext>
              </c:extLst>
            </c:dLbl>
            <c:dLbl>
              <c:idx val="7"/>
              <c:layout>
                <c:manualLayout>
                  <c:x val="8.3648905504965732E-2"/>
                  <c:y val="-1.8865206409461873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AE2-4387-96AB-7525F457DE21}"/>
                </c:ext>
              </c:extLst>
            </c:dLbl>
            <c:dLbl>
              <c:idx val="8"/>
              <c:layout>
                <c:manualLayout>
                  <c:x val="-7.8547702560815585E-2"/>
                  <c:y val="-4.5841459382692386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AE2-4387-96AB-7525F457DE21}"/>
                </c:ext>
              </c:extLst>
            </c:dLbl>
            <c:dLbl>
              <c:idx val="9"/>
              <c:layout>
                <c:manualLayout>
                  <c:x val="-7.5994057873759934E-3"/>
                  <c:y val="-9.4093460833669734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AE2-4387-96AB-7525F457DE21}"/>
                </c:ext>
              </c:extLst>
            </c:dLbl>
            <c:dLbl>
              <c:idx val="10"/>
              <c:layout>
                <c:manualLayout>
                  <c:x val="0.12929790485161521"/>
                  <c:y val="-9.3496974231778829E-2"/>
                </c:manualLayout>
              </c:layout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AE2-4387-96AB-7525F457DE21}"/>
                </c:ext>
              </c:extLst>
            </c:dLbl>
            <c:dLbl>
              <c:idx val="11"/>
              <c:layout>
                <c:manualLayout>
                  <c:x val="0.11102754873127824"/>
                  <c:y val="-1.6999449860323423E-2"/>
                </c:manualLayout>
              </c:layout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AE2-4387-96AB-7525F457DE21}"/>
                </c:ext>
              </c:extLst>
            </c:dLbl>
            <c:spPr>
              <a:ln cmpd="sng"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Соцполитика - 270,7</c:v>
                </c:pt>
                <c:pt idx="1">
                  <c:v>Физкультура и спорт - 100,0</c:v>
                </c:pt>
                <c:pt idx="2">
                  <c:v>ЖКХ - 16352,6</c:v>
                </c:pt>
                <c:pt idx="3">
                  <c:v>Общегосударственные вопросы-10640,6</c:v>
                </c:pt>
                <c:pt idx="4">
                  <c:v>Образование - 92,8</c:v>
                </c:pt>
                <c:pt idx="5">
                  <c:v>Охрана окружающей среды -300,0</c:v>
                </c:pt>
                <c:pt idx="6">
                  <c:v>Нацбезопасность - 39,0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0.01</c:v>
                </c:pt>
                <c:pt idx="1">
                  <c:v>4.0000000000000001E-3</c:v>
                </c:pt>
                <c:pt idx="2">
                  <c:v>0.58499999999999996</c:v>
                </c:pt>
                <c:pt idx="3">
                  <c:v>0.38</c:v>
                </c:pt>
                <c:pt idx="4">
                  <c:v>3.0000000000000001E-3</c:v>
                </c:pt>
                <c:pt idx="5">
                  <c:v>1.0999999999999999E-2</c:v>
                </c:pt>
                <c:pt idx="6">
                  <c:v>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AE2-4387-96AB-7525F457DE2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850735948978492"/>
          <c:y val="0.12003234580361233"/>
          <c:w val="0.31149264051021547"/>
          <c:h val="0.72198403657960386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30842-A30B-453B-972D-BAB63098D9D6}" type="doc">
      <dgm:prSet loTypeId="urn:microsoft.com/office/officeart/2005/8/layout/hList3" loCatId="list" qsTypeId="urn:microsoft.com/office/officeart/2005/8/quickstyle/3d2#1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499AA6D-0096-43C7-992F-732B115541E7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</a:t>
          </a:r>
        </a:p>
        <a:p>
          <a:pPr algn="ctr"/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Покровского сельского поселения </a:t>
          </a:r>
          <a:r>
            <a:rPr lang="ru-RU" sz="28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</a:t>
          </a:r>
        </a:p>
        <a:p>
          <a:pPr algn="ctr"/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на 2019 год и на плановый период 2020 и 2021 годов</a:t>
          </a:r>
          <a:endParaRPr lang="ru-RU" sz="28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EE096D-F517-4706-AD55-4CCAFFF643C4}" type="parTrans" cxnId="{1C25A368-82D7-4A03-A598-CD7E78AC2284}">
      <dgm:prSet/>
      <dgm:spPr/>
      <dgm:t>
        <a:bodyPr/>
        <a:lstStyle/>
        <a:p>
          <a:endParaRPr lang="ru-RU"/>
        </a:p>
      </dgm:t>
    </dgm:pt>
    <dgm:pt modelId="{2AEEE4D0-101A-4860-9694-FA5AF9A13A95}" type="sibTrans" cxnId="{1C25A368-82D7-4A03-A598-CD7E78AC2284}">
      <dgm:prSet/>
      <dgm:spPr/>
      <dgm:t>
        <a:bodyPr/>
        <a:lstStyle/>
        <a:p>
          <a:endParaRPr lang="ru-RU"/>
        </a:p>
      </dgm:t>
    </dgm:pt>
    <dgm:pt modelId="{B429FB59-C8F2-4D27-8C17-99763916348F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endParaRPr lang="ru-RU" sz="16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BBB47CA-EC1B-4CE7-88FC-29C943FF112C}" type="parTrans" cxnId="{42CACCF4-E4B3-4541-868E-43746054A2BB}">
      <dgm:prSet/>
      <dgm:spPr/>
      <dgm:t>
        <a:bodyPr/>
        <a:lstStyle/>
        <a:p>
          <a:endParaRPr lang="ru-RU"/>
        </a:p>
      </dgm:t>
    </dgm:pt>
    <dgm:pt modelId="{16CD4DD7-8830-4DCE-B809-CE7470D59770}" type="sibTrans" cxnId="{42CACCF4-E4B3-4541-868E-43746054A2BB}">
      <dgm:prSet/>
      <dgm:spPr/>
      <dgm:t>
        <a:bodyPr/>
        <a:lstStyle/>
        <a:p>
          <a:endParaRPr lang="ru-RU"/>
        </a:p>
      </dgm:t>
    </dgm:pt>
    <dgm:pt modelId="{DFAE40BE-1FD9-4CD2-BCD8-0C2119CF37C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Прогноз социально 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экономического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развития Покровского сельского поселения  </a:t>
          </a:r>
          <a:r>
            <a:rPr lang="ru-RU" sz="18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 на 2019 – 2021 годы </a:t>
          </a:r>
          <a:endParaRPr lang="ru-RU" sz="18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A0075C-E311-40AB-AAA1-FC49CD2E18B0}" type="parTrans" cxnId="{0EDCCC65-B190-42CA-82D6-3E3A1EF32104}">
      <dgm:prSet/>
      <dgm:spPr/>
      <dgm:t>
        <a:bodyPr/>
        <a:lstStyle/>
        <a:p>
          <a:endParaRPr lang="ru-RU"/>
        </a:p>
      </dgm:t>
    </dgm:pt>
    <dgm:pt modelId="{8F33DFC0-31F8-46EE-AA4F-0F22B80C316D}" type="sibTrans" cxnId="{0EDCCC65-B190-42CA-82D6-3E3A1EF32104}">
      <dgm:prSet/>
      <dgm:spPr/>
      <dgm:t>
        <a:bodyPr/>
        <a:lstStyle/>
        <a:p>
          <a:endParaRPr lang="ru-RU"/>
        </a:p>
      </dgm:t>
    </dgm:pt>
    <dgm:pt modelId="{9BF7A4FA-841F-47F1-98E7-189AC313D56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pPr algn="ctr"/>
          <a:r>
            <a: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 Покровского сельского поселения </a:t>
          </a:r>
          <a:r>
            <a:rPr lang="ru-RU" sz="20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 </a:t>
          </a:r>
        </a:p>
        <a:p>
          <a:pPr algn="ctr"/>
          <a:r>
            <a: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на 2019 – 2021 годы</a:t>
          </a:r>
          <a:endParaRPr lang="ru-RU" sz="2000" dirty="0">
            <a:solidFill>
              <a:srgbClr val="000000"/>
            </a:solidFill>
          </a:endParaRPr>
        </a:p>
      </dgm:t>
    </dgm:pt>
    <dgm:pt modelId="{47EFE251-DE1F-4A9D-AA5C-F22CDF3BA208}" type="parTrans" cxnId="{58F21106-5F3A-4611-8D69-2C4255AD30B9}">
      <dgm:prSet/>
      <dgm:spPr/>
      <dgm:t>
        <a:bodyPr/>
        <a:lstStyle/>
        <a:p>
          <a:endParaRPr lang="ru-RU"/>
        </a:p>
      </dgm:t>
    </dgm:pt>
    <dgm:pt modelId="{599B36A9-6999-4932-97BB-7B98B9DA7459}" type="sibTrans" cxnId="{58F21106-5F3A-4611-8D69-2C4255AD30B9}">
      <dgm:prSet/>
      <dgm:spPr/>
      <dgm:t>
        <a:bodyPr/>
        <a:lstStyle/>
        <a:p>
          <a:endParaRPr lang="ru-RU"/>
        </a:p>
      </dgm:t>
    </dgm:pt>
    <dgm:pt modelId="{D4E16D18-EE5A-406C-A68B-D9CC2F0D2BF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Муниципальные программы Покровского сельского поселения </a:t>
          </a:r>
          <a:r>
            <a:rPr lang="ru-RU" sz="18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</a:t>
          </a:r>
          <a:endParaRPr lang="ru-RU" sz="18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18E1AB-F118-4EEC-BD8C-C4D43C973A39}" type="parTrans" cxnId="{F2A4A437-C9B0-4305-8C04-020582D4DA1C}">
      <dgm:prSet/>
      <dgm:spPr/>
      <dgm:t>
        <a:bodyPr/>
        <a:lstStyle/>
        <a:p>
          <a:endParaRPr lang="ru-RU"/>
        </a:p>
      </dgm:t>
    </dgm:pt>
    <dgm:pt modelId="{72A2A57F-463F-4BB6-9308-EF99DA17B312}" type="sibTrans" cxnId="{F2A4A437-C9B0-4305-8C04-020582D4DA1C}">
      <dgm:prSet/>
      <dgm:spPr/>
      <dgm:t>
        <a:bodyPr/>
        <a:lstStyle/>
        <a:p>
          <a:endParaRPr lang="ru-RU"/>
        </a:p>
      </dgm:t>
    </dgm:pt>
    <dgm:pt modelId="{1F737354-5A0E-4B2C-83F4-ACCB69D60A28}" type="pres">
      <dgm:prSet presAssocID="{66F30842-A30B-453B-972D-BAB63098D9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755EFE-4297-409D-8024-A86124D887D9}" type="pres">
      <dgm:prSet presAssocID="{9499AA6D-0096-43C7-992F-732B115541E7}" presName="roof" presStyleLbl="dkBgShp" presStyleIdx="0" presStyleCnt="2" custScaleX="100000" custScaleY="104705" custLinFactNeighborX="6000" custLinFactNeighborY="5922"/>
      <dgm:spPr/>
      <dgm:t>
        <a:bodyPr/>
        <a:lstStyle/>
        <a:p>
          <a:endParaRPr lang="ru-RU"/>
        </a:p>
      </dgm:t>
    </dgm:pt>
    <dgm:pt modelId="{CFD95AE2-9DD3-4546-9422-DB43A51E6B2E}" type="pres">
      <dgm:prSet presAssocID="{9499AA6D-0096-43C7-992F-732B115541E7}" presName="pillars" presStyleCnt="0"/>
      <dgm:spPr/>
      <dgm:t>
        <a:bodyPr/>
        <a:lstStyle/>
        <a:p>
          <a:endParaRPr lang="ru-RU"/>
        </a:p>
      </dgm:t>
    </dgm:pt>
    <dgm:pt modelId="{F5C3F7F1-CEA0-49C4-9AA0-D342FEFEA354}" type="pres">
      <dgm:prSet presAssocID="{9499AA6D-0096-43C7-992F-732B115541E7}" presName="pillar1" presStyleLbl="node1" presStyleIdx="0" presStyleCnt="4" custScaleX="48930" custLinFactNeighborX="-76" custLinFactNeighborY="-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99E8B1-5D59-418E-ABCF-3EB4C2293C3B}" type="pres">
      <dgm:prSet presAssocID="{9BF7A4FA-841F-47F1-98E7-189AC313D563}" presName="pillarX" presStyleLbl="node1" presStyleIdx="1" presStyleCnt="4" custScaleX="195688" custScaleY="1007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E584BA-2169-4818-86D4-2DFBE33EDFFC}" type="pres">
      <dgm:prSet presAssocID="{DFAE40BE-1FD9-4CD2-BCD8-0C2119CF37CA}" presName="pillarX" presStyleLbl="node1" presStyleIdx="2" presStyleCnt="4" custScaleX="204465" custScaleY="100780" custLinFactNeighborX="-1559" custLinFactNeighborY="10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589DE-2A0B-4817-8666-D284E4CFE8A0}" type="pres">
      <dgm:prSet presAssocID="{D4E16D18-EE5A-406C-A68B-D9CC2F0D2BFA}" presName="pillarX" presStyleLbl="node1" presStyleIdx="3" presStyleCnt="4" custScaleX="1747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6944B-FE3D-45BE-8DAB-E49AB82CA9B4}" type="pres">
      <dgm:prSet presAssocID="{9499AA6D-0096-43C7-992F-732B115541E7}" presName="base" presStyleLbl="dkBgShp" presStyleIdx="1" presStyleCnt="2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DC349A57-1EFD-45F8-9D9C-9AD290D80AE1}" type="presOf" srcId="{9499AA6D-0096-43C7-992F-732B115541E7}" destId="{14755EFE-4297-409D-8024-A86124D887D9}" srcOrd="0" destOrd="0" presId="urn:microsoft.com/office/officeart/2005/8/layout/hList3"/>
    <dgm:cxn modelId="{B849C1C2-2715-41D6-9A73-8636519DC511}" type="presOf" srcId="{D4E16D18-EE5A-406C-A68B-D9CC2F0D2BFA}" destId="{77B589DE-2A0B-4817-8666-D284E4CFE8A0}" srcOrd="0" destOrd="0" presId="urn:microsoft.com/office/officeart/2005/8/layout/hList3"/>
    <dgm:cxn modelId="{EF8F07BC-345C-404F-9C48-427BB497D10D}" type="presOf" srcId="{DFAE40BE-1FD9-4CD2-BCD8-0C2119CF37CA}" destId="{FAE584BA-2169-4818-86D4-2DFBE33EDFFC}" srcOrd="0" destOrd="0" presId="urn:microsoft.com/office/officeart/2005/8/layout/hList3"/>
    <dgm:cxn modelId="{A7C734A6-4E6F-4FB8-B3EA-297DD1B12054}" type="presOf" srcId="{B429FB59-C8F2-4D27-8C17-99763916348F}" destId="{F5C3F7F1-CEA0-49C4-9AA0-D342FEFEA354}" srcOrd="0" destOrd="0" presId="urn:microsoft.com/office/officeart/2005/8/layout/hList3"/>
    <dgm:cxn modelId="{4842456F-5B64-4A64-A91E-0AA232B30FF1}" type="presOf" srcId="{66F30842-A30B-453B-972D-BAB63098D9D6}" destId="{1F737354-5A0E-4B2C-83F4-ACCB69D60A28}" srcOrd="0" destOrd="0" presId="urn:microsoft.com/office/officeart/2005/8/layout/hList3"/>
    <dgm:cxn modelId="{BC40EA59-B715-4F09-BF08-6682CEF1244D}" type="presOf" srcId="{9BF7A4FA-841F-47F1-98E7-189AC313D563}" destId="{D199E8B1-5D59-418E-ABCF-3EB4C2293C3B}" srcOrd="0" destOrd="0" presId="urn:microsoft.com/office/officeart/2005/8/layout/hList3"/>
    <dgm:cxn modelId="{58F21106-5F3A-4611-8D69-2C4255AD30B9}" srcId="{9499AA6D-0096-43C7-992F-732B115541E7}" destId="{9BF7A4FA-841F-47F1-98E7-189AC313D563}" srcOrd="1" destOrd="0" parTransId="{47EFE251-DE1F-4A9D-AA5C-F22CDF3BA208}" sibTransId="{599B36A9-6999-4932-97BB-7B98B9DA7459}"/>
    <dgm:cxn modelId="{0EDCCC65-B190-42CA-82D6-3E3A1EF32104}" srcId="{9499AA6D-0096-43C7-992F-732B115541E7}" destId="{DFAE40BE-1FD9-4CD2-BCD8-0C2119CF37CA}" srcOrd="2" destOrd="0" parTransId="{23A0075C-E311-40AB-AAA1-FC49CD2E18B0}" sibTransId="{8F33DFC0-31F8-46EE-AA4F-0F22B80C316D}"/>
    <dgm:cxn modelId="{1C25A368-82D7-4A03-A598-CD7E78AC2284}" srcId="{66F30842-A30B-453B-972D-BAB63098D9D6}" destId="{9499AA6D-0096-43C7-992F-732B115541E7}" srcOrd="0" destOrd="0" parTransId="{D7EE096D-F517-4706-AD55-4CCAFFF643C4}" sibTransId="{2AEEE4D0-101A-4860-9694-FA5AF9A13A95}"/>
    <dgm:cxn modelId="{F2A4A437-C9B0-4305-8C04-020582D4DA1C}" srcId="{9499AA6D-0096-43C7-992F-732B115541E7}" destId="{D4E16D18-EE5A-406C-A68B-D9CC2F0D2BFA}" srcOrd="3" destOrd="0" parTransId="{E418E1AB-F118-4EEC-BD8C-C4D43C973A39}" sibTransId="{72A2A57F-463F-4BB6-9308-EF99DA17B312}"/>
    <dgm:cxn modelId="{42CACCF4-E4B3-4541-868E-43746054A2BB}" srcId="{9499AA6D-0096-43C7-992F-732B115541E7}" destId="{B429FB59-C8F2-4D27-8C17-99763916348F}" srcOrd="0" destOrd="0" parTransId="{EBBB47CA-EC1B-4CE7-88FC-29C943FF112C}" sibTransId="{16CD4DD7-8830-4DCE-B809-CE7470D59770}"/>
    <dgm:cxn modelId="{23265425-D621-4BED-8FA5-EEEE54891035}" type="presParOf" srcId="{1F737354-5A0E-4B2C-83F4-ACCB69D60A28}" destId="{14755EFE-4297-409D-8024-A86124D887D9}" srcOrd="0" destOrd="0" presId="urn:microsoft.com/office/officeart/2005/8/layout/hList3"/>
    <dgm:cxn modelId="{CA6146EA-75E2-4496-B411-5305A34DE653}" type="presParOf" srcId="{1F737354-5A0E-4B2C-83F4-ACCB69D60A28}" destId="{CFD95AE2-9DD3-4546-9422-DB43A51E6B2E}" srcOrd="1" destOrd="0" presId="urn:microsoft.com/office/officeart/2005/8/layout/hList3"/>
    <dgm:cxn modelId="{7D49E70D-EB12-4ADF-99A9-5175882EB149}" type="presParOf" srcId="{CFD95AE2-9DD3-4546-9422-DB43A51E6B2E}" destId="{F5C3F7F1-CEA0-49C4-9AA0-D342FEFEA354}" srcOrd="0" destOrd="0" presId="urn:microsoft.com/office/officeart/2005/8/layout/hList3"/>
    <dgm:cxn modelId="{D7A5369E-0E09-456F-B64B-ADBA47E1FA42}" type="presParOf" srcId="{CFD95AE2-9DD3-4546-9422-DB43A51E6B2E}" destId="{D199E8B1-5D59-418E-ABCF-3EB4C2293C3B}" srcOrd="1" destOrd="0" presId="urn:microsoft.com/office/officeart/2005/8/layout/hList3"/>
    <dgm:cxn modelId="{35DB50B2-F52B-481E-A2EB-91E7B973C3F0}" type="presParOf" srcId="{CFD95AE2-9DD3-4546-9422-DB43A51E6B2E}" destId="{FAE584BA-2169-4818-86D4-2DFBE33EDFFC}" srcOrd="2" destOrd="0" presId="urn:microsoft.com/office/officeart/2005/8/layout/hList3"/>
    <dgm:cxn modelId="{A58DF4AB-0416-4028-BED0-7D962826850F}" type="presParOf" srcId="{CFD95AE2-9DD3-4546-9422-DB43A51E6B2E}" destId="{77B589DE-2A0B-4817-8666-D284E4CFE8A0}" srcOrd="3" destOrd="0" presId="urn:microsoft.com/office/officeart/2005/8/layout/hList3"/>
    <dgm:cxn modelId="{4E8E38E2-709E-4263-A841-8733A097AF2E}" type="presParOf" srcId="{1F737354-5A0E-4B2C-83F4-ACCB69D60A28}" destId="{0676944B-FE3D-45BE-8DAB-E49AB82CA9B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#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27971,7</a:t>
          </a:r>
          <a:endParaRPr lang="ru-RU" sz="28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8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Образование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92,8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0,3%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   270,7 тыс. рублей 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1,0%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16352,6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58,5%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10640,6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38,0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39,0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0,1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Прочие межбюджетные трансферты общего характера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176,0тыс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. рублей</a:t>
          </a:r>
        </a:p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0,6%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98B3DF7-37A7-4BF6-A048-CB9DD99A025A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Охрана окружающей среды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300,0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1,1%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5FBBBC91-1626-44C5-9734-2C30B7BD824A}" type="parTrans" cxnId="{F4876558-2088-4C4E-9E0C-570FEFA5E2EE}">
      <dgm:prSet/>
      <dgm:spPr/>
      <dgm:t>
        <a:bodyPr/>
        <a:lstStyle/>
        <a:p>
          <a:endParaRPr lang="ru-RU"/>
        </a:p>
      </dgm:t>
    </dgm:pt>
    <dgm:pt modelId="{A8C29DD7-DDB7-43DB-84C1-6A13F9E82579}" type="sibTrans" cxnId="{F4876558-2088-4C4E-9E0C-570FEFA5E2EE}">
      <dgm:prSet/>
      <dgm:spPr/>
      <dgm:t>
        <a:bodyPr/>
        <a:lstStyle/>
        <a:p>
          <a:endParaRPr lang="ru-RU"/>
        </a:p>
      </dgm:t>
    </dgm:pt>
    <dgm:pt modelId="{076AC30E-F2D0-4B3C-AFC6-8B346B620E6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100,0 тыс. рублей 0,4%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9820D616-BFC3-4AA3-A8F7-E032EFE63CDF}" type="parTrans" cxnId="{671515A2-EEFD-4A28-8AF2-ED7FE17653A9}">
      <dgm:prSet/>
      <dgm:spPr/>
      <dgm:t>
        <a:bodyPr/>
        <a:lstStyle/>
        <a:p>
          <a:endParaRPr lang="ru-RU"/>
        </a:p>
      </dgm:t>
    </dgm:pt>
    <dgm:pt modelId="{834A0035-4678-4BC7-8918-BB5C7CF8E7B8}" type="sibTrans" cxnId="{671515A2-EEFD-4A28-8AF2-ED7FE17653A9}">
      <dgm:prSet/>
      <dgm:spPr/>
      <dgm:t>
        <a:bodyPr/>
        <a:lstStyle/>
        <a:p>
          <a:endParaRPr lang="ru-RU"/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27638" custScaleY="113173" custLinFactNeighborX="-3425" custLinFactNeighborY="-3177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8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8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8" custScaleX="156635" custScaleY="90908" custRadScaleRad="169026" custRadScaleInc="-3068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1" presStyleCnt="8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1" presStyleCnt="8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1" presStyleCnt="8" custAng="0" custScaleX="150641" custScaleY="91883" custRadScaleRad="125477" custRadScaleInc="-17393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2" presStyleCnt="8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2" presStyleCnt="8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2" presStyleCnt="8" custAng="0" custScaleX="140357" custScaleY="84089" custRadScaleRad="135147" custRadScaleInc="-192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3" presStyleCnt="8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3" presStyleCnt="8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3" presStyleCnt="8" custScaleX="141117" custScaleY="85481" custRadScaleRad="132240" custRadScaleInc="-2284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4" presStyleCnt="8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4" presStyleCnt="8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4" presStyleCnt="8" custAng="0" custScaleX="161565" custScaleY="100140" custRadScaleRad="111223" custRadScaleInc="-1909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B14056-240E-48E3-B57F-0056E00892D3}" type="pres">
      <dgm:prSet presAssocID="{5FBBBC91-1626-44C5-9734-2C30B7BD824A}" presName="Name9" presStyleLbl="parChTrans1D2" presStyleIdx="5" presStyleCnt="8"/>
      <dgm:spPr/>
      <dgm:t>
        <a:bodyPr/>
        <a:lstStyle/>
        <a:p>
          <a:endParaRPr lang="ru-RU"/>
        </a:p>
      </dgm:t>
    </dgm:pt>
    <dgm:pt modelId="{4941E875-A9BE-4AB6-A5BE-3B5C6C6F8206}" type="pres">
      <dgm:prSet presAssocID="{5FBBBC91-1626-44C5-9734-2C30B7BD824A}" presName="connTx" presStyleLbl="parChTrans1D2" presStyleIdx="5" presStyleCnt="8"/>
      <dgm:spPr/>
      <dgm:t>
        <a:bodyPr/>
        <a:lstStyle/>
        <a:p>
          <a:endParaRPr lang="ru-RU"/>
        </a:p>
      </dgm:t>
    </dgm:pt>
    <dgm:pt modelId="{5FDE72AB-94AD-470C-B06D-FA5DD82F8898}" type="pres">
      <dgm:prSet presAssocID="{C98B3DF7-37A7-4BF6-A048-CB9DD99A025A}" presName="node" presStyleLbl="node1" presStyleIdx="5" presStyleCnt="8" custScaleX="142525" custScaleY="90632" custRadScaleRad="136206" custRadScaleInc="-110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79A2A5-DABB-4CCD-BCBB-B334ADE6F339}" type="pres">
      <dgm:prSet presAssocID="{9820D616-BFC3-4AA3-A8F7-E032EFE63CDF}" presName="Name9" presStyleLbl="parChTrans1D2" presStyleIdx="6" presStyleCnt="8"/>
      <dgm:spPr/>
      <dgm:t>
        <a:bodyPr/>
        <a:lstStyle/>
        <a:p>
          <a:endParaRPr lang="ru-RU"/>
        </a:p>
      </dgm:t>
    </dgm:pt>
    <dgm:pt modelId="{7A4E8D4B-140C-4139-B66F-FFB5CF7195B2}" type="pres">
      <dgm:prSet presAssocID="{9820D616-BFC3-4AA3-A8F7-E032EFE63CDF}" presName="connTx" presStyleLbl="parChTrans1D2" presStyleIdx="6" presStyleCnt="8"/>
      <dgm:spPr/>
      <dgm:t>
        <a:bodyPr/>
        <a:lstStyle/>
        <a:p>
          <a:endParaRPr lang="ru-RU"/>
        </a:p>
      </dgm:t>
    </dgm:pt>
    <dgm:pt modelId="{43A85C13-34D9-463C-8A43-D7104110EE92}" type="pres">
      <dgm:prSet presAssocID="{076AC30E-F2D0-4B3C-AFC6-8B346B620E66}" presName="node" presStyleLbl="node1" presStyleIdx="6" presStyleCnt="8" custFlipHor="1" custScaleX="135296" custScaleY="101170" custRadScaleRad="161589" custRadScaleInc="-726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7" presStyleCnt="8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7" presStyleCnt="8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7" presStyleCnt="8" custAng="0" custScaleX="172600" custScaleY="84380" custRadScaleRad="150130" custRadScaleInc="449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3AD6D3D0-38CB-4B64-A7B3-02B9B0ED4EE3}" type="presOf" srcId="{C3B366E1-35BE-4501-9211-79E56F24F0B1}" destId="{21AB2C71-7445-44F1-88DA-8920B87614F7}" srcOrd="0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B9774E65-E7B5-46D6-BB36-4CBB14C006FF}" type="presOf" srcId="{B179D74B-D7BA-4ED1-A72F-D0DA76E8417A}" destId="{22672531-8C33-499F-A8B8-1F76FA72B8E1}" srcOrd="0" destOrd="0" presId="urn:microsoft.com/office/officeart/2005/8/layout/radial1"/>
    <dgm:cxn modelId="{F4876558-2088-4C4E-9E0C-570FEFA5E2EE}" srcId="{B179D74B-D7BA-4ED1-A72F-D0DA76E8417A}" destId="{C98B3DF7-37A7-4BF6-A048-CB9DD99A025A}" srcOrd="5" destOrd="0" parTransId="{5FBBBC91-1626-44C5-9734-2C30B7BD824A}" sibTransId="{A8C29DD7-DDB7-43DB-84C1-6A13F9E82579}"/>
    <dgm:cxn modelId="{6EE7F23E-4D3F-43D5-A00B-36CD406A53B5}" type="presOf" srcId="{C98B3DF7-37A7-4BF6-A048-CB9DD99A025A}" destId="{5FDE72AB-94AD-470C-B06D-FA5DD82F8898}" srcOrd="0" destOrd="0" presId="urn:microsoft.com/office/officeart/2005/8/layout/radial1"/>
    <dgm:cxn modelId="{391DC4C8-5E39-4B36-BC90-0B7C287F8DC6}" type="presOf" srcId="{4199C120-FE21-41AC-9A33-F6885A63D66E}" destId="{ACABAC21-A12D-4CBC-B952-3A73C95768F1}" srcOrd="1" destOrd="0" presId="urn:microsoft.com/office/officeart/2005/8/layout/radial1"/>
    <dgm:cxn modelId="{F61DB9D5-B402-4757-A25F-7B0A8BF12203}" type="presOf" srcId="{A2E5F42E-C718-432A-8A41-71BF82BBE18E}" destId="{5514A104-9BD3-4559-9BDA-E17D63A5FAED}" srcOrd="1" destOrd="0" presId="urn:microsoft.com/office/officeart/2005/8/layout/radial1"/>
    <dgm:cxn modelId="{D376D508-ADF9-46FC-A164-4269871277C6}" type="presOf" srcId="{8AB6F3CB-D047-4C8E-B920-0BDFB57A2588}" destId="{62ECBD28-2110-4395-8718-5D140BE52464}" srcOrd="1" destOrd="0" presId="urn:microsoft.com/office/officeart/2005/8/layout/radial1"/>
    <dgm:cxn modelId="{F011814D-0DE6-4596-998C-7232A6219EF6}" type="presOf" srcId="{850BDB31-7899-47A8-8A8D-2651EE81DB1C}" destId="{A5A442AC-CDA8-474B-92EE-3D632F0EC957}" srcOrd="0" destOrd="0" presId="urn:microsoft.com/office/officeart/2005/8/layout/radial1"/>
    <dgm:cxn modelId="{250B212B-36E7-4B8C-A14F-1B3883F2B38B}" type="presOf" srcId="{1B234536-2071-46C6-A491-AF4B1A3F9FEB}" destId="{30E7B6AA-B589-42F5-B263-2F67E7BFE06E}" srcOrd="0" destOrd="0" presId="urn:microsoft.com/office/officeart/2005/8/layout/radial1"/>
    <dgm:cxn modelId="{FDBEF775-AE2C-4146-B8C8-1AB133AD9213}" type="presOf" srcId="{5FBBBC91-1626-44C5-9734-2C30B7BD824A}" destId="{4941E875-A9BE-4AB6-A5BE-3B5C6C6F8206}" srcOrd="1" destOrd="0" presId="urn:microsoft.com/office/officeart/2005/8/layout/radial1"/>
    <dgm:cxn modelId="{0111B969-1FBA-4A74-9B43-5C32D06D0411}" type="presOf" srcId="{84FA42E0-3171-4CBA-9E87-E80A4C844FE3}" destId="{5A8679B6-7689-4D75-A7A5-C24CDE107484}" srcOrd="0" destOrd="0" presId="urn:microsoft.com/office/officeart/2005/8/layout/radial1"/>
    <dgm:cxn modelId="{3ACF46E3-81FA-438A-AC9F-869E050E0BC2}" type="presOf" srcId="{A2E5F42E-C718-432A-8A41-71BF82BBE18E}" destId="{BC211171-4868-4B1B-8C84-7AFE7DA92B72}" srcOrd="0" destOrd="0" presId="urn:microsoft.com/office/officeart/2005/8/layout/radial1"/>
    <dgm:cxn modelId="{D85264E3-9117-4119-B98B-48C5328DB343}" srcId="{B179D74B-D7BA-4ED1-A72F-D0DA76E8417A}" destId="{84FA42E0-3171-4CBA-9E87-E80A4C844FE3}" srcOrd="2" destOrd="0" parTransId="{8AB6F3CB-D047-4C8E-B920-0BDFB57A2588}" sibTransId="{8ECB2E2B-7E53-417D-BCDE-DA522F6C8195}"/>
    <dgm:cxn modelId="{EE5ED6C8-3C2A-4568-8D0F-8E9F80CDB84E}" srcId="{B179D74B-D7BA-4ED1-A72F-D0DA76E8417A}" destId="{948D7AA2-6A07-4029-958A-456C6A888F0B}" srcOrd="3" destOrd="0" parTransId="{850BDB31-7899-47A8-8A8D-2651EE81DB1C}" sibTransId="{5E26D90B-22ED-4AB4-8D07-24D8137BEB98}"/>
    <dgm:cxn modelId="{782BF602-3E0B-4660-86E7-37D3BF1EA7C0}" type="presOf" srcId="{850BDB31-7899-47A8-8A8D-2651EE81DB1C}" destId="{B6C2774B-CEC3-4885-8925-9AD4E72E39CE}" srcOrd="1" destOrd="0" presId="urn:microsoft.com/office/officeart/2005/8/layout/radial1"/>
    <dgm:cxn modelId="{BD66AF89-518D-4D13-A187-C0C49287D027}" type="presOf" srcId="{052F7232-50DC-44E8-9F5D-8FEEAEB86E33}" destId="{9779251D-D94F-458D-8625-FA8430489ABD}" srcOrd="0" destOrd="0" presId="urn:microsoft.com/office/officeart/2005/8/layout/radial1"/>
    <dgm:cxn modelId="{4D79AC91-035C-4C94-8770-D262E2EAA9FC}" type="presOf" srcId="{948D7AA2-6A07-4029-958A-456C6A888F0B}" destId="{D418F6EB-147F-4047-B751-E8166DE58772}" srcOrd="0" destOrd="0" presId="urn:microsoft.com/office/officeart/2005/8/layout/radial1"/>
    <dgm:cxn modelId="{3D91766A-A5D4-4750-8146-03848C0D1BF1}" type="presOf" srcId="{9820D616-BFC3-4AA3-A8F7-E032EFE63CDF}" destId="{7A4E8D4B-140C-4139-B66F-FFB5CF7195B2}" srcOrd="1" destOrd="0" presId="urn:microsoft.com/office/officeart/2005/8/layout/radial1"/>
    <dgm:cxn modelId="{6D6278AB-D84E-4017-91F5-351B059818D7}" type="presOf" srcId="{607EE9E9-D002-42FE-B74D-D945412804DF}" destId="{9C4E9843-91FB-4B66-AD05-A718EA51A920}" srcOrd="1" destOrd="0" presId="urn:microsoft.com/office/officeart/2005/8/layout/radial1"/>
    <dgm:cxn modelId="{94179C15-8BCE-4648-878D-2FDA92C3F688}" srcId="{B179D74B-D7BA-4ED1-A72F-D0DA76E8417A}" destId="{1B234536-2071-46C6-A491-AF4B1A3F9FEB}" srcOrd="1" destOrd="0" parTransId="{11E86306-1FA3-4165-81CF-E5CFBAACAB41}" sibTransId="{1EE3D30F-5CA2-4829-8D39-76AE15AD5942}"/>
    <dgm:cxn modelId="{9D56212D-5AB2-4A31-A0FA-17BFD9513D1A}" type="presOf" srcId="{5FBBBC91-1626-44C5-9734-2C30B7BD824A}" destId="{65B14056-240E-48E3-B57F-0056E00892D3}" srcOrd="0" destOrd="0" presId="urn:microsoft.com/office/officeart/2005/8/layout/radial1"/>
    <dgm:cxn modelId="{7655DC64-8482-4141-93F5-8D519CB2D159}" type="presOf" srcId="{4199C120-FE21-41AC-9A33-F6885A63D66E}" destId="{38A04AD7-3C30-42FD-9169-981E636C19E5}" srcOrd="0" destOrd="0" presId="urn:microsoft.com/office/officeart/2005/8/layout/radial1"/>
    <dgm:cxn modelId="{E9AE4F4E-3A59-4E7D-A8C0-22F3950433CD}" type="presOf" srcId="{11E86306-1FA3-4165-81CF-E5CFBAACAB41}" destId="{6C400A76-512C-4622-ABC7-4A7262143CD7}" srcOrd="1" destOrd="0" presId="urn:microsoft.com/office/officeart/2005/8/layout/radial1"/>
    <dgm:cxn modelId="{671515A2-EEFD-4A28-8AF2-ED7FE17653A9}" srcId="{B179D74B-D7BA-4ED1-A72F-D0DA76E8417A}" destId="{076AC30E-F2D0-4B3C-AFC6-8B346B620E66}" srcOrd="6" destOrd="0" parTransId="{9820D616-BFC3-4AA3-A8F7-E032EFE63CDF}" sibTransId="{834A0035-4678-4BC7-8918-BB5C7CF8E7B8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452DE7E2-BFBD-4189-B0C1-D4F58042CF44}" srcId="{B179D74B-D7BA-4ED1-A72F-D0DA76E8417A}" destId="{052F7232-50DC-44E8-9F5D-8FEEAEB86E33}" srcOrd="4" destOrd="0" parTransId="{A2E5F42E-C718-432A-8A41-71BF82BBE18E}" sibTransId="{71ADD2D1-68BE-4C39-A17E-3E7AC1D147F0}"/>
    <dgm:cxn modelId="{F8297B93-34B9-4CA9-AC5D-9566195A3865}" type="presOf" srcId="{065A3735-5D80-4FA3-B867-379611BFBD38}" destId="{9F81A141-1B04-4A03-B238-37F7A90993F2}" srcOrd="0" destOrd="0" presId="urn:microsoft.com/office/officeart/2005/8/layout/radial1"/>
    <dgm:cxn modelId="{BA557D1A-7B10-484D-86D8-81F6F7CA80AF}" type="presOf" srcId="{1F8E4B7B-3190-492B-BA7B-9B52CE7D79BE}" destId="{FC4E895A-5CB6-4776-9D34-BC12EF08CF61}" srcOrd="0" destOrd="0" presId="urn:microsoft.com/office/officeart/2005/8/layout/radial1"/>
    <dgm:cxn modelId="{1C90DEBE-CD3F-40A5-9CB6-27448D2F75ED}" type="presOf" srcId="{076AC30E-F2D0-4B3C-AFC6-8B346B620E66}" destId="{43A85C13-34D9-463C-8A43-D7104110EE92}" srcOrd="0" destOrd="0" presId="urn:microsoft.com/office/officeart/2005/8/layout/radial1"/>
    <dgm:cxn modelId="{EA09CA83-915C-4E10-817D-131D2AD81289}" type="presOf" srcId="{607EE9E9-D002-42FE-B74D-D945412804DF}" destId="{2CB797D3-131D-4B40-8D1C-3C0BCCD4E26A}" srcOrd="0" destOrd="0" presId="urn:microsoft.com/office/officeart/2005/8/layout/radial1"/>
    <dgm:cxn modelId="{1B2D08A9-FD2B-4C26-B84F-A6C6038E479D}" srcId="{B179D74B-D7BA-4ED1-A72F-D0DA76E8417A}" destId="{C3B366E1-35BE-4501-9211-79E56F24F0B1}" srcOrd="7" destOrd="0" parTransId="{4199C120-FE21-41AC-9A33-F6885A63D66E}" sibTransId="{AB4F022C-2B6F-4D5A-8949-0266BBDB6FAD}"/>
    <dgm:cxn modelId="{768E5351-6918-4060-AC50-629DBF30600A}" type="presOf" srcId="{11E86306-1FA3-4165-81CF-E5CFBAACAB41}" destId="{D23AFAD6-9784-476C-B26A-F6CCAEF2A753}" srcOrd="0" destOrd="0" presId="urn:microsoft.com/office/officeart/2005/8/layout/radial1"/>
    <dgm:cxn modelId="{1E9A7DC7-6202-45C2-86C1-237CD28A2ACA}" type="presOf" srcId="{8AB6F3CB-D047-4C8E-B920-0BDFB57A2588}" destId="{1BB1C879-ADD1-46CE-9D67-364F5ECE1CD3}" srcOrd="0" destOrd="0" presId="urn:microsoft.com/office/officeart/2005/8/layout/radial1"/>
    <dgm:cxn modelId="{321062AB-D87B-400D-87A3-FABE8435FCF6}" type="presOf" srcId="{9820D616-BFC3-4AA3-A8F7-E032EFE63CDF}" destId="{B879A2A5-DABB-4CCD-BCBB-B334ADE6F339}" srcOrd="0" destOrd="0" presId="urn:microsoft.com/office/officeart/2005/8/layout/radial1"/>
    <dgm:cxn modelId="{44C05B4C-61BD-451F-9085-F0BCEA32C703}" type="presParOf" srcId="{FC4E895A-5CB6-4776-9D34-BC12EF08CF61}" destId="{22672531-8C33-499F-A8B8-1F76FA72B8E1}" srcOrd="0" destOrd="0" presId="urn:microsoft.com/office/officeart/2005/8/layout/radial1"/>
    <dgm:cxn modelId="{71D0D890-F809-4FB2-9411-A556971E5A5B}" type="presParOf" srcId="{FC4E895A-5CB6-4776-9D34-BC12EF08CF61}" destId="{2CB797D3-131D-4B40-8D1C-3C0BCCD4E26A}" srcOrd="1" destOrd="0" presId="urn:microsoft.com/office/officeart/2005/8/layout/radial1"/>
    <dgm:cxn modelId="{30FFD7E6-0AEB-4AF8-ACF8-2AEE8840AE4C}" type="presParOf" srcId="{2CB797D3-131D-4B40-8D1C-3C0BCCD4E26A}" destId="{9C4E9843-91FB-4B66-AD05-A718EA51A920}" srcOrd="0" destOrd="0" presId="urn:microsoft.com/office/officeart/2005/8/layout/radial1"/>
    <dgm:cxn modelId="{9C6AEFC0-9D03-4FAC-9970-F41813D87DD9}" type="presParOf" srcId="{FC4E895A-5CB6-4776-9D34-BC12EF08CF61}" destId="{9F81A141-1B04-4A03-B238-37F7A90993F2}" srcOrd="2" destOrd="0" presId="urn:microsoft.com/office/officeart/2005/8/layout/radial1"/>
    <dgm:cxn modelId="{E37B3763-3433-403F-825B-5EE5AF2254DC}" type="presParOf" srcId="{FC4E895A-5CB6-4776-9D34-BC12EF08CF61}" destId="{D23AFAD6-9784-476C-B26A-F6CCAEF2A753}" srcOrd="3" destOrd="0" presId="urn:microsoft.com/office/officeart/2005/8/layout/radial1"/>
    <dgm:cxn modelId="{70CDB5C0-4315-4CBD-85C7-5D0ED17E71B6}" type="presParOf" srcId="{D23AFAD6-9784-476C-B26A-F6CCAEF2A753}" destId="{6C400A76-512C-4622-ABC7-4A7262143CD7}" srcOrd="0" destOrd="0" presId="urn:microsoft.com/office/officeart/2005/8/layout/radial1"/>
    <dgm:cxn modelId="{A592A61C-9CC0-4C1F-AF2B-96ACE601C06C}" type="presParOf" srcId="{FC4E895A-5CB6-4776-9D34-BC12EF08CF61}" destId="{30E7B6AA-B589-42F5-B263-2F67E7BFE06E}" srcOrd="4" destOrd="0" presId="urn:microsoft.com/office/officeart/2005/8/layout/radial1"/>
    <dgm:cxn modelId="{03777F11-38CE-41AA-AF27-B13837171558}" type="presParOf" srcId="{FC4E895A-5CB6-4776-9D34-BC12EF08CF61}" destId="{1BB1C879-ADD1-46CE-9D67-364F5ECE1CD3}" srcOrd="5" destOrd="0" presId="urn:microsoft.com/office/officeart/2005/8/layout/radial1"/>
    <dgm:cxn modelId="{32E50727-E3BC-419F-AD01-200A11225E97}" type="presParOf" srcId="{1BB1C879-ADD1-46CE-9D67-364F5ECE1CD3}" destId="{62ECBD28-2110-4395-8718-5D140BE52464}" srcOrd="0" destOrd="0" presId="urn:microsoft.com/office/officeart/2005/8/layout/radial1"/>
    <dgm:cxn modelId="{FAE6A49E-3F31-4D86-BFFD-4DD10449ABD8}" type="presParOf" srcId="{FC4E895A-5CB6-4776-9D34-BC12EF08CF61}" destId="{5A8679B6-7689-4D75-A7A5-C24CDE107484}" srcOrd="6" destOrd="0" presId="urn:microsoft.com/office/officeart/2005/8/layout/radial1"/>
    <dgm:cxn modelId="{BB0018DC-8D1B-40DE-BA8C-F34F961AB309}" type="presParOf" srcId="{FC4E895A-5CB6-4776-9D34-BC12EF08CF61}" destId="{A5A442AC-CDA8-474B-92EE-3D632F0EC957}" srcOrd="7" destOrd="0" presId="urn:microsoft.com/office/officeart/2005/8/layout/radial1"/>
    <dgm:cxn modelId="{96557797-B387-493B-96A8-693D2A3D2233}" type="presParOf" srcId="{A5A442AC-CDA8-474B-92EE-3D632F0EC957}" destId="{B6C2774B-CEC3-4885-8925-9AD4E72E39CE}" srcOrd="0" destOrd="0" presId="urn:microsoft.com/office/officeart/2005/8/layout/radial1"/>
    <dgm:cxn modelId="{6E0AE8D2-0E9A-463E-B85C-D773474BCA5A}" type="presParOf" srcId="{FC4E895A-5CB6-4776-9D34-BC12EF08CF61}" destId="{D418F6EB-147F-4047-B751-E8166DE58772}" srcOrd="8" destOrd="0" presId="urn:microsoft.com/office/officeart/2005/8/layout/radial1"/>
    <dgm:cxn modelId="{056F96FF-72E0-4896-8E1B-3A25063FD02C}" type="presParOf" srcId="{FC4E895A-5CB6-4776-9D34-BC12EF08CF61}" destId="{BC211171-4868-4B1B-8C84-7AFE7DA92B72}" srcOrd="9" destOrd="0" presId="urn:microsoft.com/office/officeart/2005/8/layout/radial1"/>
    <dgm:cxn modelId="{C2C813E3-3833-47A5-9682-6E414D7486A3}" type="presParOf" srcId="{BC211171-4868-4B1B-8C84-7AFE7DA92B72}" destId="{5514A104-9BD3-4559-9BDA-E17D63A5FAED}" srcOrd="0" destOrd="0" presId="urn:microsoft.com/office/officeart/2005/8/layout/radial1"/>
    <dgm:cxn modelId="{53C19E8E-4581-435A-BD3D-A078862D8134}" type="presParOf" srcId="{FC4E895A-5CB6-4776-9D34-BC12EF08CF61}" destId="{9779251D-D94F-458D-8625-FA8430489ABD}" srcOrd="10" destOrd="0" presId="urn:microsoft.com/office/officeart/2005/8/layout/radial1"/>
    <dgm:cxn modelId="{E7D2FE1C-EE7C-40AC-BB9E-C7BE05FB91C7}" type="presParOf" srcId="{FC4E895A-5CB6-4776-9D34-BC12EF08CF61}" destId="{65B14056-240E-48E3-B57F-0056E00892D3}" srcOrd="11" destOrd="0" presId="urn:microsoft.com/office/officeart/2005/8/layout/radial1"/>
    <dgm:cxn modelId="{797B6B4A-797E-43F5-BCD0-2B7ADFC46AD3}" type="presParOf" srcId="{65B14056-240E-48E3-B57F-0056E00892D3}" destId="{4941E875-A9BE-4AB6-A5BE-3B5C6C6F8206}" srcOrd="0" destOrd="0" presId="urn:microsoft.com/office/officeart/2005/8/layout/radial1"/>
    <dgm:cxn modelId="{45F715FA-F018-4130-8C24-C02E0F9AD938}" type="presParOf" srcId="{FC4E895A-5CB6-4776-9D34-BC12EF08CF61}" destId="{5FDE72AB-94AD-470C-B06D-FA5DD82F8898}" srcOrd="12" destOrd="0" presId="urn:microsoft.com/office/officeart/2005/8/layout/radial1"/>
    <dgm:cxn modelId="{2CAAC5DA-3DB9-437F-9DF8-ADAC949F04AE}" type="presParOf" srcId="{FC4E895A-5CB6-4776-9D34-BC12EF08CF61}" destId="{B879A2A5-DABB-4CCD-BCBB-B334ADE6F339}" srcOrd="13" destOrd="0" presId="urn:microsoft.com/office/officeart/2005/8/layout/radial1"/>
    <dgm:cxn modelId="{4EE34EC8-041A-4586-9431-D0FF207934A8}" type="presParOf" srcId="{B879A2A5-DABB-4CCD-BCBB-B334ADE6F339}" destId="{7A4E8D4B-140C-4139-B66F-FFB5CF7195B2}" srcOrd="0" destOrd="0" presId="urn:microsoft.com/office/officeart/2005/8/layout/radial1"/>
    <dgm:cxn modelId="{5555F883-57AA-4D17-B699-3CE5D1A0B96B}" type="presParOf" srcId="{FC4E895A-5CB6-4776-9D34-BC12EF08CF61}" destId="{43A85C13-34D9-463C-8A43-D7104110EE92}" srcOrd="14" destOrd="0" presId="urn:microsoft.com/office/officeart/2005/8/layout/radial1"/>
    <dgm:cxn modelId="{F7F15935-6194-4385-A09A-61576EDE1BCE}" type="presParOf" srcId="{FC4E895A-5CB6-4776-9D34-BC12EF08CF61}" destId="{38A04AD7-3C30-42FD-9169-981E636C19E5}" srcOrd="15" destOrd="0" presId="urn:microsoft.com/office/officeart/2005/8/layout/radial1"/>
    <dgm:cxn modelId="{A6697A23-1DE4-458B-A41B-28F3235DA704}" type="presParOf" srcId="{38A04AD7-3C30-42FD-9169-981E636C19E5}" destId="{ACABAC21-A12D-4CBC-B952-3A73C95768F1}" srcOrd="0" destOrd="0" presId="urn:microsoft.com/office/officeart/2005/8/layout/radial1"/>
    <dgm:cxn modelId="{07640FAA-71BE-486D-A918-2F19708529E1}" type="presParOf" srcId="{FC4E895A-5CB6-4776-9D34-BC12EF08CF61}" destId="{21AB2C71-7445-44F1-88DA-8920B87614F7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4B5313-4809-4CDD-8B2D-91645E1D4CD7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071C4F-2EE5-4090-8CFE-7BB01F6E3C8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noFill/>
        <a:ln w="47625"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26394,8тыс</a:t>
          </a: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053B782-686E-490C-BB5B-77749111CDE4}" type="parTrans" cxnId="{FAE2B613-9875-420D-9F13-62B04EAD18E2}">
      <dgm:prSet/>
      <dgm:spPr/>
      <dgm:t>
        <a:bodyPr/>
        <a:lstStyle/>
        <a:p>
          <a:endParaRPr lang="ru-RU"/>
        </a:p>
      </dgm:t>
    </dgm:pt>
    <dgm:pt modelId="{F4B4DDDA-7F89-4D39-94AB-659B47E95309}" type="sibTrans" cxnId="{FAE2B613-9875-420D-9F13-62B04EAD18E2}">
      <dgm:prSet/>
      <dgm:spPr/>
      <dgm:t>
        <a:bodyPr/>
        <a:lstStyle/>
        <a:p>
          <a:endParaRPr lang="ru-RU"/>
        </a:p>
      </dgm:t>
    </dgm:pt>
    <dgm:pt modelId="{7655AE95-F3C2-48BC-B276-AE080133FB07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Социальные программы      (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270,7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 –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1,0%)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3C6EC2-41E6-4E44-9C38-FB98C41D88A7}" type="parTrans" cxnId="{6A87B7FB-0E06-463A-B48A-21F2710F92C7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82CDAD82-8663-4340-9845-AC1162B7DA11}" type="sibTrans" cxnId="{6A87B7FB-0E06-463A-B48A-21F2710F92C7}">
      <dgm:prSet/>
      <dgm:spPr/>
      <dgm:t>
        <a:bodyPr/>
        <a:lstStyle/>
        <a:p>
          <a:endParaRPr lang="ru-RU"/>
        </a:p>
      </dgm:t>
    </dgm:pt>
    <dgm:pt modelId="{6551B8B5-A30F-4111-B7D5-33B8EAA0DA03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качественными коммунальными услугами населения и повышение уровня благоустройства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территории(16352,6тыс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рублей –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62,0%)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E1966A2-4B45-4C2B-A033-4A725C6F052F}" type="parTrans" cxnId="{D4277A9D-104A-409C-BD00-CB24BC46C465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7EDBA7A8-417C-4047-8BEB-106E8414B699}" type="sibTrans" cxnId="{D4277A9D-104A-409C-BD00-CB24BC46C465}">
      <dgm:prSet/>
      <dgm:spPr/>
      <dgm:t>
        <a:bodyPr/>
        <a:lstStyle/>
        <a:p>
          <a:endParaRPr lang="ru-RU"/>
        </a:p>
      </dgm:t>
    </dgm:pt>
    <dgm:pt modelId="{DBFD4557-630C-4288-811B-7B8CB87D6D92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00CCFF"/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политика (85,0 тыс. рублей –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0,3%)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54B52B2-B48D-4FFD-B82C-B544EE775D5A}" type="parTrans" cxnId="{4A993F0E-C134-4578-BCF5-9433D4720E1F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9A1A1995-B1E4-48DD-B053-120D6F63BA58}" type="sibTrans" cxnId="{4A993F0E-C134-4578-BCF5-9433D4720E1F}">
      <dgm:prSet/>
      <dgm:spPr/>
      <dgm:t>
        <a:bodyPr/>
        <a:lstStyle/>
        <a:p>
          <a:endParaRPr lang="ru-RU"/>
        </a:p>
      </dgm:t>
    </dgm:pt>
    <dgm:pt modelId="{467C857C-9276-4273-82A2-7BA21252EED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00CCFF"/>
        </a:solidFill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общественного порядка и противодействие терроризму, экстремизму, коррупции 10,0 тыс. рублей – 0,04%)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B1774AD-ABCE-47F9-85C0-4ED9F155BD6C}" type="parTrans" cxnId="{16014467-1248-4505-A479-919B0259EE46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D29CE25B-91DF-4F6D-9B40-33B8E32DA89C}" type="sibTrans" cxnId="{16014467-1248-4505-A479-919B0259EE46}">
      <dgm:prSet/>
      <dgm:spPr/>
      <dgm:t>
        <a:bodyPr/>
        <a:lstStyle/>
        <a:p>
          <a:endParaRPr lang="ru-RU"/>
        </a:p>
      </dgm:t>
    </dgm:pt>
    <dgm:pt modelId="{7108C053-AF18-4A5E-A697-B9A026219B03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Управление муниципальными финансами и создание условий для эффективного управления муниципальными финансами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9193,3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 –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34,8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E71120-05A4-4E49-AAFA-7509948FC80E}" type="parTrans" cxnId="{A1C2D3AF-720B-46D0-B370-702103B4DFB4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FEA286DD-0BB0-42AE-BA30-4EE66EC82B3E}" type="sibTrans" cxnId="{A1C2D3AF-720B-46D0-B370-702103B4DFB4}">
      <dgm:prSet/>
      <dgm:spPr/>
      <dgm:t>
        <a:bodyPr/>
        <a:lstStyle/>
        <a:p>
          <a:endParaRPr lang="ru-RU"/>
        </a:p>
      </dgm:t>
    </dgm:pt>
    <dgm:pt modelId="{B3C88CCD-9B46-408D-A511-B410CA7D9358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9000000" scaled="0"/>
          <a:tileRect/>
        </a:gra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50,4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тыс.рублей –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0,2%)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021BEFD-7208-4264-B431-5128134A98E9}" type="sibTrans" cxnId="{D689EFCF-13A2-4BB0-AF99-6D74111884A8}">
      <dgm:prSet/>
      <dgm:spPr/>
      <dgm:t>
        <a:bodyPr/>
        <a:lstStyle/>
        <a:p>
          <a:endParaRPr lang="ru-RU"/>
        </a:p>
      </dgm:t>
    </dgm:pt>
    <dgm:pt modelId="{B0E3EEBD-9DDC-4766-9CC4-9141D3C4F67F}" type="parTrans" cxnId="{D689EFCF-13A2-4BB0-AF99-6D74111884A8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CC0225AB-1B3C-4910-BA54-5A7648B1E5BB}">
      <dgm:prSet phldrT="[Текст]" custScaleX="202138" custScaleY="91761" custRadScaleRad="91856" custRadScaleInc="107036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B3112DC2-750B-4DB5-A47B-F596D22E9AEC}" type="parTrans" cxnId="{9CCF9327-3E82-4519-9EBB-30ABA9BEC64F}">
      <dgm:prSet/>
      <dgm:spPr/>
      <dgm:t>
        <a:bodyPr/>
        <a:lstStyle/>
        <a:p>
          <a:endParaRPr lang="ru-RU"/>
        </a:p>
      </dgm:t>
    </dgm:pt>
    <dgm:pt modelId="{F795FDFF-0D52-4442-818F-0A2433D18F9D}" type="sibTrans" cxnId="{9CCF9327-3E82-4519-9EBB-30ABA9BEC64F}">
      <dgm:prSet/>
      <dgm:spPr/>
      <dgm:t>
        <a:bodyPr/>
        <a:lstStyle/>
        <a:p>
          <a:endParaRPr lang="ru-RU"/>
        </a:p>
      </dgm:t>
    </dgm:pt>
    <dgm:pt modelId="{D75F5EBD-2BE0-4407-9201-0F95C0CBBD12}">
      <dgm:prSet phldrT="[Текст]" custScaleX="202138" custScaleY="91761" custRadScaleRad="91856" custRadScaleInc="107036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F8087134-8CE5-4EBD-9788-60A2F567D97F}" type="parTrans" cxnId="{934F24A8-6C68-49FD-B951-8F6D2F2552AC}">
      <dgm:prSet/>
      <dgm:spPr/>
      <dgm:t>
        <a:bodyPr/>
        <a:lstStyle/>
        <a:p>
          <a:endParaRPr lang="ru-RU"/>
        </a:p>
      </dgm:t>
    </dgm:pt>
    <dgm:pt modelId="{71BF07F8-08A4-4F59-BE1E-DEAFD4DC427B}" type="sibTrans" cxnId="{934F24A8-6C68-49FD-B951-8F6D2F2552AC}">
      <dgm:prSet/>
      <dgm:spPr/>
      <dgm:t>
        <a:bodyPr/>
        <a:lstStyle/>
        <a:p>
          <a:endParaRPr lang="ru-RU"/>
        </a:p>
      </dgm:t>
    </dgm:pt>
    <dgm:pt modelId="{23ECB694-B8AB-48D5-B1F9-C9B86BB8681D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9000000" scaled="0"/>
          <a:tileRect/>
        </a:gra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Охрана окружающей среды и рациональное природопользование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300,0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1,1%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BBD0BBA-887A-4FAD-83C6-2F870E472875}" type="parTrans" cxnId="{E7F00FD1-8429-44A6-AF64-475C1B0360F0}">
      <dgm:prSet/>
      <dgm:spPr/>
      <dgm:t>
        <a:bodyPr/>
        <a:lstStyle/>
        <a:p>
          <a:endParaRPr lang="ru-RU"/>
        </a:p>
      </dgm:t>
    </dgm:pt>
    <dgm:pt modelId="{BCDF19BE-D83F-4082-AE59-FCDC53C6EE09}" type="sibTrans" cxnId="{E7F00FD1-8429-44A6-AF64-475C1B0360F0}">
      <dgm:prSet/>
      <dgm:spPr/>
      <dgm:t>
        <a:bodyPr/>
        <a:lstStyle/>
        <a:p>
          <a:endParaRPr lang="ru-RU"/>
        </a:p>
      </dgm:t>
    </dgm:pt>
    <dgm:pt modelId="{D13A0AD6-0108-4056-A45A-D38A9422E03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00CCFF"/>
        </a:solidFill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физической культуры и спорта 100,0 тыс. рублей 0,4%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AC659CB-73F3-4EFE-9BCD-5B765521D307}" type="parTrans" cxnId="{A50CFB3A-F725-41A1-9EED-B6DC5C83FC87}">
      <dgm:prSet/>
      <dgm:spPr/>
      <dgm:t>
        <a:bodyPr/>
        <a:lstStyle/>
        <a:p>
          <a:endParaRPr lang="ru-RU"/>
        </a:p>
      </dgm:t>
    </dgm:pt>
    <dgm:pt modelId="{BF2772BA-3000-4219-9D90-18A693DF9C05}" type="sibTrans" cxnId="{A50CFB3A-F725-41A1-9EED-B6DC5C83FC87}">
      <dgm:prSet/>
      <dgm:spPr/>
      <dgm:t>
        <a:bodyPr/>
        <a:lstStyle/>
        <a:p>
          <a:endParaRPr lang="ru-RU"/>
        </a:p>
      </dgm:t>
    </dgm:pt>
    <dgm:pt modelId="{229B89EA-426B-45D3-A599-36E7BD0121D9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00CCFF"/>
        </a:solidFill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молодежной политики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37,8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 0,1%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B95E187-0DB5-4B95-94F5-0E0C855E216A}" type="parTrans" cxnId="{75836198-D16D-4DBB-BA8F-9673D0FBF0BD}">
      <dgm:prSet/>
      <dgm:spPr/>
      <dgm:t>
        <a:bodyPr/>
        <a:lstStyle/>
        <a:p>
          <a:endParaRPr lang="ru-RU"/>
        </a:p>
      </dgm:t>
    </dgm:pt>
    <dgm:pt modelId="{5DF75C63-55CE-45DF-99F9-570909DC349F}" type="sibTrans" cxnId="{75836198-D16D-4DBB-BA8F-9673D0FBF0BD}">
      <dgm:prSet/>
      <dgm:spPr/>
      <dgm:t>
        <a:bodyPr/>
        <a:lstStyle/>
        <a:p>
          <a:endParaRPr lang="ru-RU"/>
        </a:p>
      </dgm:t>
    </dgm:pt>
    <dgm:pt modelId="{82EE99D0-C6DA-4ADD-85DD-E8ED6EFB85B5}" type="pres">
      <dgm:prSet presAssocID="{444B5313-4809-4CDD-8B2D-91645E1D4CD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67DC0E-96A8-4E72-810A-0B427F50BC69}" type="pres">
      <dgm:prSet presAssocID="{0A071C4F-2EE5-4090-8CFE-7BB01F6E3C8A}" presName="centerShape" presStyleLbl="node0" presStyleIdx="0" presStyleCnt="1" custScaleX="770196" custScaleY="473856" custLinFactNeighborX="-12013" custLinFactNeighborY="-189"/>
      <dgm:spPr/>
      <dgm:t>
        <a:bodyPr/>
        <a:lstStyle/>
        <a:p>
          <a:endParaRPr lang="ru-RU"/>
        </a:p>
      </dgm:t>
    </dgm:pt>
    <dgm:pt modelId="{4EF57961-3853-4D5F-B10E-33AFA07F4623}" type="pres">
      <dgm:prSet presAssocID="{1E3C6EC2-41E6-4E44-9C38-FB98C41D88A7}" presName="Name9" presStyleLbl="parChTrans1D2" presStyleIdx="0" presStyleCnt="9"/>
      <dgm:spPr/>
      <dgm:t>
        <a:bodyPr/>
        <a:lstStyle/>
        <a:p>
          <a:endParaRPr lang="ru-RU"/>
        </a:p>
      </dgm:t>
    </dgm:pt>
    <dgm:pt modelId="{703CD5A1-297A-4493-B94F-9B8982BC2C64}" type="pres">
      <dgm:prSet presAssocID="{1E3C6EC2-41E6-4E44-9C38-FB98C41D88A7}" presName="connTx" presStyleLbl="parChTrans1D2" presStyleIdx="0" presStyleCnt="9"/>
      <dgm:spPr/>
      <dgm:t>
        <a:bodyPr/>
        <a:lstStyle/>
        <a:p>
          <a:endParaRPr lang="ru-RU"/>
        </a:p>
      </dgm:t>
    </dgm:pt>
    <dgm:pt modelId="{C46B9E31-8C1B-47BC-B976-41FAF66CB63A}" type="pres">
      <dgm:prSet presAssocID="{7655AE95-F3C2-48BC-B276-AE080133FB07}" presName="node" presStyleLbl="node1" presStyleIdx="0" presStyleCnt="9" custAng="0" custScaleX="229190" custScaleY="136725" custRadScaleRad="105886" custRadScaleInc="969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E2188A-9592-4766-ADC3-DE371B2C770C}" type="pres">
      <dgm:prSet presAssocID="{FE1966A2-4B45-4C2B-A033-4A725C6F052F}" presName="Name9" presStyleLbl="parChTrans1D2" presStyleIdx="1" presStyleCnt="9"/>
      <dgm:spPr/>
      <dgm:t>
        <a:bodyPr/>
        <a:lstStyle/>
        <a:p>
          <a:endParaRPr lang="ru-RU"/>
        </a:p>
      </dgm:t>
    </dgm:pt>
    <dgm:pt modelId="{554478C1-08B9-4B66-9EA6-7298789DDAD8}" type="pres">
      <dgm:prSet presAssocID="{FE1966A2-4B45-4C2B-A033-4A725C6F052F}" presName="connTx" presStyleLbl="parChTrans1D2" presStyleIdx="1" presStyleCnt="9"/>
      <dgm:spPr/>
      <dgm:t>
        <a:bodyPr/>
        <a:lstStyle/>
        <a:p>
          <a:endParaRPr lang="ru-RU"/>
        </a:p>
      </dgm:t>
    </dgm:pt>
    <dgm:pt modelId="{4C9F2305-4C70-43EB-B1C1-D975A4DEBD40}" type="pres">
      <dgm:prSet presAssocID="{6551B8B5-A30F-4111-B7D5-33B8EAA0DA03}" presName="node" presStyleLbl="node1" presStyleIdx="1" presStyleCnt="9" custScaleX="265258" custScaleY="161436" custRadScaleRad="131836" custRadScaleInc="119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93BAB-88BE-4472-9287-CF52364267C1}" type="pres">
      <dgm:prSet presAssocID="{254B52B2-B48D-4FFD-B82C-B544EE775D5A}" presName="Name9" presStyleLbl="parChTrans1D2" presStyleIdx="2" presStyleCnt="9"/>
      <dgm:spPr/>
      <dgm:t>
        <a:bodyPr/>
        <a:lstStyle/>
        <a:p>
          <a:endParaRPr lang="ru-RU"/>
        </a:p>
      </dgm:t>
    </dgm:pt>
    <dgm:pt modelId="{C8ABE2F2-470E-4269-9E6E-7E8862828BDF}" type="pres">
      <dgm:prSet presAssocID="{254B52B2-B48D-4FFD-B82C-B544EE775D5A}" presName="connTx" presStyleLbl="parChTrans1D2" presStyleIdx="2" presStyleCnt="9"/>
      <dgm:spPr/>
      <dgm:t>
        <a:bodyPr/>
        <a:lstStyle/>
        <a:p>
          <a:endParaRPr lang="ru-RU"/>
        </a:p>
      </dgm:t>
    </dgm:pt>
    <dgm:pt modelId="{7F886C98-32B5-44E0-9E87-86D2B82F5809}" type="pres">
      <dgm:prSet presAssocID="{DBFD4557-630C-4288-811B-7B8CB87D6D92}" presName="node" presStyleLbl="node1" presStyleIdx="2" presStyleCnt="9" custAng="0" custScaleX="207492" custScaleY="87644" custRadScaleRad="124874" custRadScaleInc="568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50A7A2-E5DB-4325-84DF-38D65B00F131}" type="pres">
      <dgm:prSet presAssocID="{B0E3EEBD-9DDC-4766-9CC4-9141D3C4F67F}" presName="Name9" presStyleLbl="parChTrans1D2" presStyleIdx="3" presStyleCnt="9"/>
      <dgm:spPr/>
      <dgm:t>
        <a:bodyPr/>
        <a:lstStyle/>
        <a:p>
          <a:endParaRPr lang="ru-RU"/>
        </a:p>
      </dgm:t>
    </dgm:pt>
    <dgm:pt modelId="{CEF25641-08C7-45ED-AF2D-0659CD5D5836}" type="pres">
      <dgm:prSet presAssocID="{B0E3EEBD-9DDC-4766-9CC4-9141D3C4F67F}" presName="connTx" presStyleLbl="parChTrans1D2" presStyleIdx="3" presStyleCnt="9"/>
      <dgm:spPr/>
      <dgm:t>
        <a:bodyPr/>
        <a:lstStyle/>
        <a:p>
          <a:endParaRPr lang="ru-RU"/>
        </a:p>
      </dgm:t>
    </dgm:pt>
    <dgm:pt modelId="{F5154955-B90E-4F02-9517-71CF26EFDC69}" type="pres">
      <dgm:prSet presAssocID="{B3C88CCD-9B46-408D-A511-B410CA7D9358}" presName="node" presStyleLbl="node1" presStyleIdx="3" presStyleCnt="9" custAng="10800000" custFlipVert="1" custScaleX="257634" custScaleY="144077" custRadScaleRad="132662" custRadScaleInc="557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4B1BEE-E1FF-408D-B89E-622F1C409D18}" type="pres">
      <dgm:prSet presAssocID="{2BBD0BBA-887A-4FAD-83C6-2F870E472875}" presName="Name9" presStyleLbl="parChTrans1D2" presStyleIdx="4" presStyleCnt="9"/>
      <dgm:spPr/>
      <dgm:t>
        <a:bodyPr/>
        <a:lstStyle/>
        <a:p>
          <a:endParaRPr lang="ru-RU"/>
        </a:p>
      </dgm:t>
    </dgm:pt>
    <dgm:pt modelId="{EDB5CA71-07CC-4881-8651-DC9F6EDAD46C}" type="pres">
      <dgm:prSet presAssocID="{2BBD0BBA-887A-4FAD-83C6-2F870E472875}" presName="connTx" presStyleLbl="parChTrans1D2" presStyleIdx="4" presStyleCnt="9"/>
      <dgm:spPr/>
      <dgm:t>
        <a:bodyPr/>
        <a:lstStyle/>
        <a:p>
          <a:endParaRPr lang="ru-RU"/>
        </a:p>
      </dgm:t>
    </dgm:pt>
    <dgm:pt modelId="{6CB76A01-EE66-47FC-8924-6612DEDC45AC}" type="pres">
      <dgm:prSet presAssocID="{23ECB694-B8AB-48D5-B1F9-C9B86BB8681D}" presName="node" presStyleLbl="node1" presStyleIdx="4" presStyleCnt="9" custScaleX="311958" custScaleY="109550" custRadScaleRad="125417" custRadScaleInc="-220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098A8-4661-4232-AE67-B1B290F0C00C}" type="pres">
      <dgm:prSet presAssocID="{D6E71120-05A4-4E49-AAFA-7509948FC80E}" presName="Name9" presStyleLbl="parChTrans1D2" presStyleIdx="5" presStyleCnt="9"/>
      <dgm:spPr/>
      <dgm:t>
        <a:bodyPr/>
        <a:lstStyle/>
        <a:p>
          <a:endParaRPr lang="ru-RU"/>
        </a:p>
      </dgm:t>
    </dgm:pt>
    <dgm:pt modelId="{DC1FBC19-179D-4BB7-AADC-8E8E4C0DF38D}" type="pres">
      <dgm:prSet presAssocID="{D6E71120-05A4-4E49-AAFA-7509948FC80E}" presName="connTx" presStyleLbl="parChTrans1D2" presStyleIdx="5" presStyleCnt="9"/>
      <dgm:spPr/>
      <dgm:t>
        <a:bodyPr/>
        <a:lstStyle/>
        <a:p>
          <a:endParaRPr lang="ru-RU"/>
        </a:p>
      </dgm:t>
    </dgm:pt>
    <dgm:pt modelId="{3299F391-6914-4E80-8200-C9B5C6EF3CA1}" type="pres">
      <dgm:prSet presAssocID="{7108C053-AF18-4A5E-A697-B9A026219B03}" presName="node" presStyleLbl="node1" presStyleIdx="5" presStyleCnt="9" custScaleX="229462" custScaleY="157877" custRadScaleRad="94498" custRadScaleInc="-156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0189BF-CEF4-4FC2-8E91-197C73A965EA}" type="pres">
      <dgm:prSet presAssocID="{9B1774AD-ABCE-47F9-85C0-4ED9F155BD6C}" presName="Name9" presStyleLbl="parChTrans1D2" presStyleIdx="6" presStyleCnt="9"/>
      <dgm:spPr/>
      <dgm:t>
        <a:bodyPr/>
        <a:lstStyle/>
        <a:p>
          <a:endParaRPr lang="ru-RU"/>
        </a:p>
      </dgm:t>
    </dgm:pt>
    <dgm:pt modelId="{23348D7B-E0F0-4549-A042-51903F990C07}" type="pres">
      <dgm:prSet presAssocID="{9B1774AD-ABCE-47F9-85C0-4ED9F155BD6C}" presName="connTx" presStyleLbl="parChTrans1D2" presStyleIdx="6" presStyleCnt="9"/>
      <dgm:spPr/>
      <dgm:t>
        <a:bodyPr/>
        <a:lstStyle/>
        <a:p>
          <a:endParaRPr lang="ru-RU"/>
        </a:p>
      </dgm:t>
    </dgm:pt>
    <dgm:pt modelId="{70E791B4-0490-499E-B0FB-B6283DAB0F06}" type="pres">
      <dgm:prSet presAssocID="{467C857C-9276-4273-82A2-7BA21252EEDA}" presName="node" presStyleLbl="node1" presStyleIdx="6" presStyleCnt="9" custAng="0" custScaleX="245556" custScaleY="156414" custRadScaleRad="157493" custRadScaleInc="143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0278DB-8825-4A59-89F9-DDEEA4B20087}" type="pres">
      <dgm:prSet presAssocID="{BAC659CB-73F3-4EFE-9BCD-5B765521D307}" presName="Name9" presStyleLbl="parChTrans1D2" presStyleIdx="7" presStyleCnt="9"/>
      <dgm:spPr/>
      <dgm:t>
        <a:bodyPr/>
        <a:lstStyle/>
        <a:p>
          <a:endParaRPr lang="ru-RU"/>
        </a:p>
      </dgm:t>
    </dgm:pt>
    <dgm:pt modelId="{FC997D27-F538-4948-8078-CD60442C6A10}" type="pres">
      <dgm:prSet presAssocID="{BAC659CB-73F3-4EFE-9BCD-5B765521D307}" presName="connTx" presStyleLbl="parChTrans1D2" presStyleIdx="7" presStyleCnt="9"/>
      <dgm:spPr/>
      <dgm:t>
        <a:bodyPr/>
        <a:lstStyle/>
        <a:p>
          <a:endParaRPr lang="ru-RU"/>
        </a:p>
      </dgm:t>
    </dgm:pt>
    <dgm:pt modelId="{107C126D-581B-4BE7-B076-CDE19E7EECFF}" type="pres">
      <dgm:prSet presAssocID="{D13A0AD6-0108-4056-A45A-D38A9422E03A}" presName="node" presStyleLbl="node1" presStyleIdx="7" presStyleCnt="9" custScaleX="208249" custScaleY="124015" custRadScaleRad="136691" custRadScaleInc="840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953E7D-84BF-4E57-99F5-18A95DE43070}" type="pres">
      <dgm:prSet presAssocID="{9B95E187-0DB5-4B95-94F5-0E0C855E216A}" presName="Name9" presStyleLbl="parChTrans1D2" presStyleIdx="8" presStyleCnt="9"/>
      <dgm:spPr/>
      <dgm:t>
        <a:bodyPr/>
        <a:lstStyle/>
        <a:p>
          <a:endParaRPr lang="ru-RU"/>
        </a:p>
      </dgm:t>
    </dgm:pt>
    <dgm:pt modelId="{CC897123-113F-49BD-94D2-A6404DA1DFDD}" type="pres">
      <dgm:prSet presAssocID="{9B95E187-0DB5-4B95-94F5-0E0C855E216A}" presName="connTx" presStyleLbl="parChTrans1D2" presStyleIdx="8" presStyleCnt="9"/>
      <dgm:spPr/>
      <dgm:t>
        <a:bodyPr/>
        <a:lstStyle/>
        <a:p>
          <a:endParaRPr lang="ru-RU"/>
        </a:p>
      </dgm:t>
    </dgm:pt>
    <dgm:pt modelId="{75382B6A-F538-462A-BE72-2174FCAF1F15}" type="pres">
      <dgm:prSet presAssocID="{229B89EA-426B-45D3-A599-36E7BD0121D9}" presName="node" presStyleLbl="node1" presStyleIdx="8" presStyleCnt="9" custScaleX="198345" custScaleY="102966" custRadScaleRad="114163" custRadScaleInc="646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C22E47-8A2F-40A4-BDBB-5C3E99620323}" type="presOf" srcId="{2BBD0BBA-887A-4FAD-83C6-2F870E472875}" destId="{CD4B1BEE-E1FF-408D-B89E-622F1C409D18}" srcOrd="0" destOrd="0" presId="urn:microsoft.com/office/officeart/2005/8/layout/radial1"/>
    <dgm:cxn modelId="{C1FB320F-7E4A-4E6E-B856-728D1682A654}" type="presOf" srcId="{D13A0AD6-0108-4056-A45A-D38A9422E03A}" destId="{107C126D-581B-4BE7-B076-CDE19E7EECFF}" srcOrd="0" destOrd="0" presId="urn:microsoft.com/office/officeart/2005/8/layout/radial1"/>
    <dgm:cxn modelId="{7510B6C2-6661-44B9-94C8-491E3B8F5DFE}" type="presOf" srcId="{9B95E187-0DB5-4B95-94F5-0E0C855E216A}" destId="{3D953E7D-84BF-4E57-99F5-18A95DE43070}" srcOrd="0" destOrd="0" presId="urn:microsoft.com/office/officeart/2005/8/layout/radial1"/>
    <dgm:cxn modelId="{0E556E61-3D88-4BE7-A7C7-76B822BDB6C3}" type="presOf" srcId="{B0E3EEBD-9DDC-4766-9CC4-9141D3C4F67F}" destId="{CD50A7A2-E5DB-4325-84DF-38D65B00F131}" srcOrd="0" destOrd="0" presId="urn:microsoft.com/office/officeart/2005/8/layout/radial1"/>
    <dgm:cxn modelId="{0DF5BEEB-7CC0-4B9A-B8CA-E0AE63F95F31}" type="presOf" srcId="{1E3C6EC2-41E6-4E44-9C38-FB98C41D88A7}" destId="{703CD5A1-297A-4493-B94F-9B8982BC2C64}" srcOrd="1" destOrd="0" presId="urn:microsoft.com/office/officeart/2005/8/layout/radial1"/>
    <dgm:cxn modelId="{16014467-1248-4505-A479-919B0259EE46}" srcId="{0A071C4F-2EE5-4090-8CFE-7BB01F6E3C8A}" destId="{467C857C-9276-4273-82A2-7BA21252EEDA}" srcOrd="6" destOrd="0" parTransId="{9B1774AD-ABCE-47F9-85C0-4ED9F155BD6C}" sibTransId="{D29CE25B-91DF-4F6D-9B40-33B8E32DA89C}"/>
    <dgm:cxn modelId="{7E3626F3-F33C-4010-94E5-374524328BA0}" type="presOf" srcId="{BAC659CB-73F3-4EFE-9BCD-5B765521D307}" destId="{BF0278DB-8825-4A59-89F9-DDEEA4B20087}" srcOrd="0" destOrd="0" presId="urn:microsoft.com/office/officeart/2005/8/layout/radial1"/>
    <dgm:cxn modelId="{988CCA2D-5F68-4E88-B6B6-7434D94CC96F}" type="presOf" srcId="{254B52B2-B48D-4FFD-B82C-B544EE775D5A}" destId="{1CD93BAB-88BE-4472-9287-CF52364267C1}" srcOrd="0" destOrd="0" presId="urn:microsoft.com/office/officeart/2005/8/layout/radial1"/>
    <dgm:cxn modelId="{FAE2B613-9875-420D-9F13-62B04EAD18E2}" srcId="{444B5313-4809-4CDD-8B2D-91645E1D4CD7}" destId="{0A071C4F-2EE5-4090-8CFE-7BB01F6E3C8A}" srcOrd="0" destOrd="0" parTransId="{3053B782-686E-490C-BB5B-77749111CDE4}" sibTransId="{F4B4DDDA-7F89-4D39-94AB-659B47E95309}"/>
    <dgm:cxn modelId="{75836198-D16D-4DBB-BA8F-9673D0FBF0BD}" srcId="{0A071C4F-2EE5-4090-8CFE-7BB01F6E3C8A}" destId="{229B89EA-426B-45D3-A599-36E7BD0121D9}" srcOrd="8" destOrd="0" parTransId="{9B95E187-0DB5-4B95-94F5-0E0C855E216A}" sibTransId="{5DF75C63-55CE-45DF-99F9-570909DC349F}"/>
    <dgm:cxn modelId="{80E71CFF-AE7D-4EBD-B379-1F5C6D2922BD}" type="presOf" srcId="{9B1774AD-ABCE-47F9-85C0-4ED9F155BD6C}" destId="{23348D7B-E0F0-4549-A042-51903F990C07}" srcOrd="1" destOrd="0" presId="urn:microsoft.com/office/officeart/2005/8/layout/radial1"/>
    <dgm:cxn modelId="{9FDB1DE1-1DD6-4C66-864D-7615F05885CA}" type="presOf" srcId="{6551B8B5-A30F-4111-B7D5-33B8EAA0DA03}" destId="{4C9F2305-4C70-43EB-B1C1-D975A4DEBD40}" srcOrd="0" destOrd="0" presId="urn:microsoft.com/office/officeart/2005/8/layout/radial1"/>
    <dgm:cxn modelId="{D689EFCF-13A2-4BB0-AF99-6D74111884A8}" srcId="{0A071C4F-2EE5-4090-8CFE-7BB01F6E3C8A}" destId="{B3C88CCD-9B46-408D-A511-B410CA7D9358}" srcOrd="3" destOrd="0" parTransId="{B0E3EEBD-9DDC-4766-9CC4-9141D3C4F67F}" sibTransId="{9021BEFD-7208-4264-B431-5128134A98E9}"/>
    <dgm:cxn modelId="{945CF4D7-81DB-455C-A88F-19909E09AB65}" type="presOf" srcId="{9B1774AD-ABCE-47F9-85C0-4ED9F155BD6C}" destId="{450189BF-CEF4-4FC2-8E91-197C73A965EA}" srcOrd="0" destOrd="0" presId="urn:microsoft.com/office/officeart/2005/8/layout/radial1"/>
    <dgm:cxn modelId="{6A87B7FB-0E06-463A-B48A-21F2710F92C7}" srcId="{0A071C4F-2EE5-4090-8CFE-7BB01F6E3C8A}" destId="{7655AE95-F3C2-48BC-B276-AE080133FB07}" srcOrd="0" destOrd="0" parTransId="{1E3C6EC2-41E6-4E44-9C38-FB98C41D88A7}" sibTransId="{82CDAD82-8663-4340-9845-AC1162B7DA11}"/>
    <dgm:cxn modelId="{5224F785-EB7F-4EEF-9BF1-EBC9BA5DF8AA}" type="presOf" srcId="{7108C053-AF18-4A5E-A697-B9A026219B03}" destId="{3299F391-6914-4E80-8200-C9B5C6EF3CA1}" srcOrd="0" destOrd="0" presId="urn:microsoft.com/office/officeart/2005/8/layout/radial1"/>
    <dgm:cxn modelId="{A0999E86-9555-4858-ACF1-A94CADBC9987}" type="presOf" srcId="{FE1966A2-4B45-4C2B-A033-4A725C6F052F}" destId="{554478C1-08B9-4B66-9EA6-7298789DDAD8}" srcOrd="1" destOrd="0" presId="urn:microsoft.com/office/officeart/2005/8/layout/radial1"/>
    <dgm:cxn modelId="{1B709ECA-07A8-4B3A-8C0E-BB1D0A0A93DA}" type="presOf" srcId="{BAC659CB-73F3-4EFE-9BCD-5B765521D307}" destId="{FC997D27-F538-4948-8078-CD60442C6A10}" srcOrd="1" destOrd="0" presId="urn:microsoft.com/office/officeart/2005/8/layout/radial1"/>
    <dgm:cxn modelId="{E7F00FD1-8429-44A6-AF64-475C1B0360F0}" srcId="{0A071C4F-2EE5-4090-8CFE-7BB01F6E3C8A}" destId="{23ECB694-B8AB-48D5-B1F9-C9B86BB8681D}" srcOrd="4" destOrd="0" parTransId="{2BBD0BBA-887A-4FAD-83C6-2F870E472875}" sibTransId="{BCDF19BE-D83F-4082-AE59-FCDC53C6EE09}"/>
    <dgm:cxn modelId="{D4277A9D-104A-409C-BD00-CB24BC46C465}" srcId="{0A071C4F-2EE5-4090-8CFE-7BB01F6E3C8A}" destId="{6551B8B5-A30F-4111-B7D5-33B8EAA0DA03}" srcOrd="1" destOrd="0" parTransId="{FE1966A2-4B45-4C2B-A033-4A725C6F052F}" sibTransId="{7EDBA7A8-417C-4047-8BEB-106E8414B699}"/>
    <dgm:cxn modelId="{CE3B6D8E-E4FE-4BD7-98AE-D919823CDBA3}" type="presOf" srcId="{0A071C4F-2EE5-4090-8CFE-7BB01F6E3C8A}" destId="{8367DC0E-96A8-4E72-810A-0B427F50BC69}" srcOrd="0" destOrd="0" presId="urn:microsoft.com/office/officeart/2005/8/layout/radial1"/>
    <dgm:cxn modelId="{3F5CCFAF-41C3-4AC2-8011-3510509E22C7}" type="presOf" srcId="{B3C88CCD-9B46-408D-A511-B410CA7D9358}" destId="{F5154955-B90E-4F02-9517-71CF26EFDC69}" srcOrd="0" destOrd="0" presId="urn:microsoft.com/office/officeart/2005/8/layout/radial1"/>
    <dgm:cxn modelId="{5CE2F2C8-3464-49C8-BF7D-A13C461A58D2}" type="presOf" srcId="{7655AE95-F3C2-48BC-B276-AE080133FB07}" destId="{C46B9E31-8C1B-47BC-B976-41FAF66CB63A}" srcOrd="0" destOrd="0" presId="urn:microsoft.com/office/officeart/2005/8/layout/radial1"/>
    <dgm:cxn modelId="{E35DF5C4-9BFF-4322-BF19-0B96968A49CC}" type="presOf" srcId="{DBFD4557-630C-4288-811B-7B8CB87D6D92}" destId="{7F886C98-32B5-44E0-9E87-86D2B82F5809}" srcOrd="0" destOrd="0" presId="urn:microsoft.com/office/officeart/2005/8/layout/radial1"/>
    <dgm:cxn modelId="{934F24A8-6C68-49FD-B951-8F6D2F2552AC}" srcId="{444B5313-4809-4CDD-8B2D-91645E1D4CD7}" destId="{D75F5EBD-2BE0-4407-9201-0F95C0CBBD12}" srcOrd="2" destOrd="0" parTransId="{F8087134-8CE5-4EBD-9788-60A2F567D97F}" sibTransId="{71BF07F8-08A4-4F59-BE1E-DEAFD4DC427B}"/>
    <dgm:cxn modelId="{17A3C972-3862-446F-AEC0-ADE51EC50D4D}" type="presOf" srcId="{229B89EA-426B-45D3-A599-36E7BD0121D9}" destId="{75382B6A-F538-462A-BE72-2174FCAF1F15}" srcOrd="0" destOrd="0" presId="urn:microsoft.com/office/officeart/2005/8/layout/radial1"/>
    <dgm:cxn modelId="{4A993F0E-C134-4578-BCF5-9433D4720E1F}" srcId="{0A071C4F-2EE5-4090-8CFE-7BB01F6E3C8A}" destId="{DBFD4557-630C-4288-811B-7B8CB87D6D92}" srcOrd="2" destOrd="0" parTransId="{254B52B2-B48D-4FFD-B82C-B544EE775D5A}" sibTransId="{9A1A1995-B1E4-48DD-B053-120D6F63BA58}"/>
    <dgm:cxn modelId="{BB385226-59C6-4979-99FA-7AB8E2850671}" type="presOf" srcId="{23ECB694-B8AB-48D5-B1F9-C9B86BB8681D}" destId="{6CB76A01-EE66-47FC-8924-6612DEDC45AC}" srcOrd="0" destOrd="0" presId="urn:microsoft.com/office/officeart/2005/8/layout/radial1"/>
    <dgm:cxn modelId="{4751C480-DA63-4EB8-BDC2-D9AA2935F005}" type="presOf" srcId="{D6E71120-05A4-4E49-AAFA-7509948FC80E}" destId="{DC1FBC19-179D-4BB7-AADC-8E8E4C0DF38D}" srcOrd="1" destOrd="0" presId="urn:microsoft.com/office/officeart/2005/8/layout/radial1"/>
    <dgm:cxn modelId="{A50CFB3A-F725-41A1-9EED-B6DC5C83FC87}" srcId="{0A071C4F-2EE5-4090-8CFE-7BB01F6E3C8A}" destId="{D13A0AD6-0108-4056-A45A-D38A9422E03A}" srcOrd="7" destOrd="0" parTransId="{BAC659CB-73F3-4EFE-9BCD-5B765521D307}" sibTransId="{BF2772BA-3000-4219-9D90-18A693DF9C05}"/>
    <dgm:cxn modelId="{C60BF417-0319-4DBF-8686-E10E1E8EC320}" type="presOf" srcId="{D6E71120-05A4-4E49-AAFA-7509948FC80E}" destId="{142098A8-4661-4232-AE67-B1B290F0C00C}" srcOrd="0" destOrd="0" presId="urn:microsoft.com/office/officeart/2005/8/layout/radial1"/>
    <dgm:cxn modelId="{DFA92DF4-8AC1-4B7C-A2AB-6BE5B8A084DE}" type="presOf" srcId="{254B52B2-B48D-4FFD-B82C-B544EE775D5A}" destId="{C8ABE2F2-470E-4269-9E6E-7E8862828BDF}" srcOrd="1" destOrd="0" presId="urn:microsoft.com/office/officeart/2005/8/layout/radial1"/>
    <dgm:cxn modelId="{9CCF9327-3E82-4519-9EBB-30ABA9BEC64F}" srcId="{444B5313-4809-4CDD-8B2D-91645E1D4CD7}" destId="{CC0225AB-1B3C-4910-BA54-5A7648B1E5BB}" srcOrd="1" destOrd="0" parTransId="{B3112DC2-750B-4DB5-A47B-F596D22E9AEC}" sibTransId="{F795FDFF-0D52-4442-818F-0A2433D18F9D}"/>
    <dgm:cxn modelId="{C2FD68F3-77E5-4E09-AEB7-1E50F6C97B0B}" type="presOf" srcId="{B0E3EEBD-9DDC-4766-9CC4-9141D3C4F67F}" destId="{CEF25641-08C7-45ED-AF2D-0659CD5D5836}" srcOrd="1" destOrd="0" presId="urn:microsoft.com/office/officeart/2005/8/layout/radial1"/>
    <dgm:cxn modelId="{3208396E-09B1-4BE0-8A94-BDE98DAA128A}" type="presOf" srcId="{FE1966A2-4B45-4C2B-A033-4A725C6F052F}" destId="{9FE2188A-9592-4766-ADC3-DE371B2C770C}" srcOrd="0" destOrd="0" presId="urn:microsoft.com/office/officeart/2005/8/layout/radial1"/>
    <dgm:cxn modelId="{801F3F9F-112D-425D-BC5B-798AE0F71214}" type="presOf" srcId="{2BBD0BBA-887A-4FAD-83C6-2F870E472875}" destId="{EDB5CA71-07CC-4881-8651-DC9F6EDAD46C}" srcOrd="1" destOrd="0" presId="urn:microsoft.com/office/officeart/2005/8/layout/radial1"/>
    <dgm:cxn modelId="{A506A7AE-AB9C-4D2D-864B-E3121EB09079}" type="presOf" srcId="{9B95E187-0DB5-4B95-94F5-0E0C855E216A}" destId="{CC897123-113F-49BD-94D2-A6404DA1DFDD}" srcOrd="1" destOrd="0" presId="urn:microsoft.com/office/officeart/2005/8/layout/radial1"/>
    <dgm:cxn modelId="{A1C2D3AF-720B-46D0-B370-702103B4DFB4}" srcId="{0A071C4F-2EE5-4090-8CFE-7BB01F6E3C8A}" destId="{7108C053-AF18-4A5E-A697-B9A026219B03}" srcOrd="5" destOrd="0" parTransId="{D6E71120-05A4-4E49-AAFA-7509948FC80E}" sibTransId="{FEA286DD-0BB0-42AE-BA30-4EE66EC82B3E}"/>
    <dgm:cxn modelId="{7DC24441-7EA6-434B-897B-31F7BCFDB57E}" type="presOf" srcId="{444B5313-4809-4CDD-8B2D-91645E1D4CD7}" destId="{82EE99D0-C6DA-4ADD-85DD-E8ED6EFB85B5}" srcOrd="0" destOrd="0" presId="urn:microsoft.com/office/officeart/2005/8/layout/radial1"/>
    <dgm:cxn modelId="{FB986299-236A-4F6D-8FD7-CF6D968FC68B}" type="presOf" srcId="{467C857C-9276-4273-82A2-7BA21252EEDA}" destId="{70E791B4-0490-499E-B0FB-B6283DAB0F06}" srcOrd="0" destOrd="0" presId="urn:microsoft.com/office/officeart/2005/8/layout/radial1"/>
    <dgm:cxn modelId="{4F14E70C-469D-4CEE-AF50-D73082A3CA41}" type="presOf" srcId="{1E3C6EC2-41E6-4E44-9C38-FB98C41D88A7}" destId="{4EF57961-3853-4D5F-B10E-33AFA07F4623}" srcOrd="0" destOrd="0" presId="urn:microsoft.com/office/officeart/2005/8/layout/radial1"/>
    <dgm:cxn modelId="{928DABDA-C78B-491D-855C-9E0C981241CA}" type="presParOf" srcId="{82EE99D0-C6DA-4ADD-85DD-E8ED6EFB85B5}" destId="{8367DC0E-96A8-4E72-810A-0B427F50BC69}" srcOrd="0" destOrd="0" presId="urn:microsoft.com/office/officeart/2005/8/layout/radial1"/>
    <dgm:cxn modelId="{E4F78DC8-C2CE-4044-95C6-4D7A6CDDE050}" type="presParOf" srcId="{82EE99D0-C6DA-4ADD-85DD-E8ED6EFB85B5}" destId="{4EF57961-3853-4D5F-B10E-33AFA07F4623}" srcOrd="1" destOrd="0" presId="urn:microsoft.com/office/officeart/2005/8/layout/radial1"/>
    <dgm:cxn modelId="{69E55F6B-7E91-4A64-A3E6-5126B32583FA}" type="presParOf" srcId="{4EF57961-3853-4D5F-B10E-33AFA07F4623}" destId="{703CD5A1-297A-4493-B94F-9B8982BC2C64}" srcOrd="0" destOrd="0" presId="urn:microsoft.com/office/officeart/2005/8/layout/radial1"/>
    <dgm:cxn modelId="{95D7CDA1-3AEF-43AA-B13F-61CC7DB0A253}" type="presParOf" srcId="{82EE99D0-C6DA-4ADD-85DD-E8ED6EFB85B5}" destId="{C46B9E31-8C1B-47BC-B976-41FAF66CB63A}" srcOrd="2" destOrd="0" presId="urn:microsoft.com/office/officeart/2005/8/layout/radial1"/>
    <dgm:cxn modelId="{660E5032-6802-4C1B-AC59-94B2F4FD041E}" type="presParOf" srcId="{82EE99D0-C6DA-4ADD-85DD-E8ED6EFB85B5}" destId="{9FE2188A-9592-4766-ADC3-DE371B2C770C}" srcOrd="3" destOrd="0" presId="urn:microsoft.com/office/officeart/2005/8/layout/radial1"/>
    <dgm:cxn modelId="{BAB0295D-179E-4D19-AEAC-0FA9D4D74D2C}" type="presParOf" srcId="{9FE2188A-9592-4766-ADC3-DE371B2C770C}" destId="{554478C1-08B9-4B66-9EA6-7298789DDAD8}" srcOrd="0" destOrd="0" presId="urn:microsoft.com/office/officeart/2005/8/layout/radial1"/>
    <dgm:cxn modelId="{6D2BC2C4-4061-485F-8048-FBE4A5AF5DE7}" type="presParOf" srcId="{82EE99D0-C6DA-4ADD-85DD-E8ED6EFB85B5}" destId="{4C9F2305-4C70-43EB-B1C1-D975A4DEBD40}" srcOrd="4" destOrd="0" presId="urn:microsoft.com/office/officeart/2005/8/layout/radial1"/>
    <dgm:cxn modelId="{24E4DE1A-F0A9-4DF5-B630-F65BD2EC70C7}" type="presParOf" srcId="{82EE99D0-C6DA-4ADD-85DD-E8ED6EFB85B5}" destId="{1CD93BAB-88BE-4472-9287-CF52364267C1}" srcOrd="5" destOrd="0" presId="urn:microsoft.com/office/officeart/2005/8/layout/radial1"/>
    <dgm:cxn modelId="{32FAAAF0-F55D-4F33-B77A-87C2320BEF29}" type="presParOf" srcId="{1CD93BAB-88BE-4472-9287-CF52364267C1}" destId="{C8ABE2F2-470E-4269-9E6E-7E8862828BDF}" srcOrd="0" destOrd="0" presId="urn:microsoft.com/office/officeart/2005/8/layout/radial1"/>
    <dgm:cxn modelId="{33A791FE-A152-4ED7-936E-B54206C036BE}" type="presParOf" srcId="{82EE99D0-C6DA-4ADD-85DD-E8ED6EFB85B5}" destId="{7F886C98-32B5-44E0-9E87-86D2B82F5809}" srcOrd="6" destOrd="0" presId="urn:microsoft.com/office/officeart/2005/8/layout/radial1"/>
    <dgm:cxn modelId="{3C9C3F4F-A88E-4CE5-91BE-F98CF05B0E0B}" type="presParOf" srcId="{82EE99D0-C6DA-4ADD-85DD-E8ED6EFB85B5}" destId="{CD50A7A2-E5DB-4325-84DF-38D65B00F131}" srcOrd="7" destOrd="0" presId="urn:microsoft.com/office/officeart/2005/8/layout/radial1"/>
    <dgm:cxn modelId="{E123A50B-16D0-426B-A3CE-935D53572448}" type="presParOf" srcId="{CD50A7A2-E5DB-4325-84DF-38D65B00F131}" destId="{CEF25641-08C7-45ED-AF2D-0659CD5D5836}" srcOrd="0" destOrd="0" presId="urn:microsoft.com/office/officeart/2005/8/layout/radial1"/>
    <dgm:cxn modelId="{2DFA225D-E69A-4DF6-A6EA-E67EC6913EB1}" type="presParOf" srcId="{82EE99D0-C6DA-4ADD-85DD-E8ED6EFB85B5}" destId="{F5154955-B90E-4F02-9517-71CF26EFDC69}" srcOrd="8" destOrd="0" presId="urn:microsoft.com/office/officeart/2005/8/layout/radial1"/>
    <dgm:cxn modelId="{8FE88733-F962-478E-80D0-58F528BD3D68}" type="presParOf" srcId="{82EE99D0-C6DA-4ADD-85DD-E8ED6EFB85B5}" destId="{CD4B1BEE-E1FF-408D-B89E-622F1C409D18}" srcOrd="9" destOrd="0" presId="urn:microsoft.com/office/officeart/2005/8/layout/radial1"/>
    <dgm:cxn modelId="{CC13CF10-C9DB-428E-B703-96EA7A0E5DBB}" type="presParOf" srcId="{CD4B1BEE-E1FF-408D-B89E-622F1C409D18}" destId="{EDB5CA71-07CC-4881-8651-DC9F6EDAD46C}" srcOrd="0" destOrd="0" presId="urn:microsoft.com/office/officeart/2005/8/layout/radial1"/>
    <dgm:cxn modelId="{4F72DB37-469E-4BCF-8158-27D8DBD68B86}" type="presParOf" srcId="{82EE99D0-C6DA-4ADD-85DD-E8ED6EFB85B5}" destId="{6CB76A01-EE66-47FC-8924-6612DEDC45AC}" srcOrd="10" destOrd="0" presId="urn:microsoft.com/office/officeart/2005/8/layout/radial1"/>
    <dgm:cxn modelId="{B27E0283-065A-4467-B2E9-FCD69DD79D93}" type="presParOf" srcId="{82EE99D0-C6DA-4ADD-85DD-E8ED6EFB85B5}" destId="{142098A8-4661-4232-AE67-B1B290F0C00C}" srcOrd="11" destOrd="0" presId="urn:microsoft.com/office/officeart/2005/8/layout/radial1"/>
    <dgm:cxn modelId="{7375F141-432D-44D5-8F8D-B2E11B97ED4E}" type="presParOf" srcId="{142098A8-4661-4232-AE67-B1B290F0C00C}" destId="{DC1FBC19-179D-4BB7-AADC-8E8E4C0DF38D}" srcOrd="0" destOrd="0" presId="urn:microsoft.com/office/officeart/2005/8/layout/radial1"/>
    <dgm:cxn modelId="{ACE5D678-E32B-4680-AD6C-DFAC77B368A4}" type="presParOf" srcId="{82EE99D0-C6DA-4ADD-85DD-E8ED6EFB85B5}" destId="{3299F391-6914-4E80-8200-C9B5C6EF3CA1}" srcOrd="12" destOrd="0" presId="urn:microsoft.com/office/officeart/2005/8/layout/radial1"/>
    <dgm:cxn modelId="{32A4E8A1-A174-4192-B365-26C0703B3B76}" type="presParOf" srcId="{82EE99D0-C6DA-4ADD-85DD-E8ED6EFB85B5}" destId="{450189BF-CEF4-4FC2-8E91-197C73A965EA}" srcOrd="13" destOrd="0" presId="urn:microsoft.com/office/officeart/2005/8/layout/radial1"/>
    <dgm:cxn modelId="{6163022F-D503-48A8-9A0A-F156992F5F9C}" type="presParOf" srcId="{450189BF-CEF4-4FC2-8E91-197C73A965EA}" destId="{23348D7B-E0F0-4549-A042-51903F990C07}" srcOrd="0" destOrd="0" presId="urn:microsoft.com/office/officeart/2005/8/layout/radial1"/>
    <dgm:cxn modelId="{D94BA4B5-5329-468F-90E4-D36114D384BA}" type="presParOf" srcId="{82EE99D0-C6DA-4ADD-85DD-E8ED6EFB85B5}" destId="{70E791B4-0490-499E-B0FB-B6283DAB0F06}" srcOrd="14" destOrd="0" presId="urn:microsoft.com/office/officeart/2005/8/layout/radial1"/>
    <dgm:cxn modelId="{F756CB97-EF24-4854-8875-AF6391059B72}" type="presParOf" srcId="{82EE99D0-C6DA-4ADD-85DD-E8ED6EFB85B5}" destId="{BF0278DB-8825-4A59-89F9-DDEEA4B20087}" srcOrd="15" destOrd="0" presId="urn:microsoft.com/office/officeart/2005/8/layout/radial1"/>
    <dgm:cxn modelId="{78BA5D25-1DA9-4B16-A6C0-EE1E183FFB09}" type="presParOf" srcId="{BF0278DB-8825-4A59-89F9-DDEEA4B20087}" destId="{FC997D27-F538-4948-8078-CD60442C6A10}" srcOrd="0" destOrd="0" presId="urn:microsoft.com/office/officeart/2005/8/layout/radial1"/>
    <dgm:cxn modelId="{98183000-938B-4B53-9867-3E5C7DE4A674}" type="presParOf" srcId="{82EE99D0-C6DA-4ADD-85DD-E8ED6EFB85B5}" destId="{107C126D-581B-4BE7-B076-CDE19E7EECFF}" srcOrd="16" destOrd="0" presId="urn:microsoft.com/office/officeart/2005/8/layout/radial1"/>
    <dgm:cxn modelId="{607507B6-5390-4AB2-8F39-AE13A851DF2E}" type="presParOf" srcId="{82EE99D0-C6DA-4ADD-85DD-E8ED6EFB85B5}" destId="{3D953E7D-84BF-4E57-99F5-18A95DE43070}" srcOrd="17" destOrd="0" presId="urn:microsoft.com/office/officeart/2005/8/layout/radial1"/>
    <dgm:cxn modelId="{7B9AA965-BE89-45B1-9257-6ED67C68F7B0}" type="presParOf" srcId="{3D953E7D-84BF-4E57-99F5-18A95DE43070}" destId="{CC897123-113F-49BD-94D2-A6404DA1DFDD}" srcOrd="0" destOrd="0" presId="urn:microsoft.com/office/officeart/2005/8/layout/radial1"/>
    <dgm:cxn modelId="{B9EF6F7D-F745-4F8A-B64A-0C52453BA214}" type="presParOf" srcId="{82EE99D0-C6DA-4ADD-85DD-E8ED6EFB85B5}" destId="{75382B6A-F538-462A-BE72-2174FCAF1F15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26394,8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1576,9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-4464" custLinFactNeighborY="-8936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44DD5E-94FF-4980-9974-0E29CE722457}" type="presOf" srcId="{DBFC0E42-52C3-41AC-9D55-3ACB6CC85CB4}" destId="{E30DA2D8-C1F0-4BB3-8F56-836B6D54BAEA}" srcOrd="0" destOrd="0" presId="urn:microsoft.com/office/officeart/2005/8/layout/venn1"/>
    <dgm:cxn modelId="{9216514A-8ED0-4F26-BCC1-0C22CDBBE670}" type="presOf" srcId="{7D40F476-0546-4DC1-BB6A-4F8DD0F3633C}" destId="{13135B4C-4AC9-43E6-AF2F-D7E23FABF6CB}" srcOrd="1" destOrd="0" presId="urn:microsoft.com/office/officeart/2005/8/layout/venn1"/>
    <dgm:cxn modelId="{CF2362D2-8820-47A9-95AD-EBCF8E15E379}" type="presOf" srcId="{7D40F476-0546-4DC1-BB6A-4F8DD0F3633C}" destId="{780274D5-3C8B-4693-9DBA-38420241D3FC}" srcOrd="0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D28250F7-8508-4731-B769-FA274B0E6D00}" type="presOf" srcId="{517D4731-E778-4229-ADC1-3054A5537D2B}" destId="{0CCA2EBD-E007-40E2-BC0A-B9FC89413435}" srcOrd="0" destOrd="0" presId="urn:microsoft.com/office/officeart/2005/8/layout/venn1"/>
    <dgm:cxn modelId="{9405924D-DD7F-49D0-BEF2-B1F55D7B233A}" type="presOf" srcId="{DBFC0E42-52C3-41AC-9D55-3ACB6CC85CB4}" destId="{8C300156-AF83-44F4-9572-C69CB6AE81BB}" srcOrd="1" destOrd="0" presId="urn:microsoft.com/office/officeart/2005/8/layout/venn1"/>
    <dgm:cxn modelId="{4D7CCEA5-C478-4BE4-8D68-78735B1F012D}" type="presParOf" srcId="{0CCA2EBD-E007-40E2-BC0A-B9FC89413435}" destId="{780274D5-3C8B-4693-9DBA-38420241D3FC}" srcOrd="0" destOrd="0" presId="urn:microsoft.com/office/officeart/2005/8/layout/venn1"/>
    <dgm:cxn modelId="{395DDF23-CEBD-4455-812B-072A861FABFD}" type="presParOf" srcId="{0CCA2EBD-E007-40E2-BC0A-B9FC89413435}" destId="{13135B4C-4AC9-43E6-AF2F-D7E23FABF6CB}" srcOrd="1" destOrd="0" presId="urn:microsoft.com/office/officeart/2005/8/layout/venn1"/>
    <dgm:cxn modelId="{B23B80A0-C447-4E45-9E4E-907D04CD4D5C}" type="presParOf" srcId="{0CCA2EBD-E007-40E2-BC0A-B9FC89413435}" destId="{E30DA2D8-C1F0-4BB3-8F56-836B6D54BAEA}" srcOrd="2" destOrd="0" presId="urn:microsoft.com/office/officeart/2005/8/layout/venn1"/>
    <dgm:cxn modelId="{A149F381-5C87-407E-934F-E36AA0A7C4AE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25880,7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1665,6</a:t>
          </a:r>
          <a:endParaRPr lang="ru-RU" sz="24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2804" custLinFactNeighborY="-6648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715F2E-85B1-4A3A-A991-81AB1597E67E}" type="presOf" srcId="{DBFC0E42-52C3-41AC-9D55-3ACB6CC85CB4}" destId="{E30DA2D8-C1F0-4BB3-8F56-836B6D54BAEA}" srcOrd="0" destOrd="0" presId="urn:microsoft.com/office/officeart/2005/8/layout/venn1"/>
    <dgm:cxn modelId="{F4F5C802-ED49-40C0-9376-249DC285D532}" type="presOf" srcId="{517D4731-E778-4229-ADC1-3054A5537D2B}" destId="{0CCA2EBD-E007-40E2-BC0A-B9FC89413435}" srcOrd="0" destOrd="0" presId="urn:microsoft.com/office/officeart/2005/8/layout/venn1"/>
    <dgm:cxn modelId="{9CBAB004-7E38-401B-9598-A39CFDA16CAC}" type="presOf" srcId="{DBFC0E42-52C3-41AC-9D55-3ACB6CC85CB4}" destId="{8C300156-AF83-44F4-9572-C69CB6AE81BB}" srcOrd="1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0F1D99B5-26EF-428D-B7F4-0229C07834AB}" type="presOf" srcId="{7D40F476-0546-4DC1-BB6A-4F8DD0F3633C}" destId="{780274D5-3C8B-4693-9DBA-38420241D3FC}" srcOrd="0" destOrd="0" presId="urn:microsoft.com/office/officeart/2005/8/layout/venn1"/>
    <dgm:cxn modelId="{74A8D47F-EAE9-4B64-8912-C9C465E98F34}" type="presOf" srcId="{7D40F476-0546-4DC1-BB6A-4F8DD0F3633C}" destId="{13135B4C-4AC9-43E6-AF2F-D7E23FABF6CB}" srcOrd="1" destOrd="0" presId="urn:microsoft.com/office/officeart/2005/8/layout/venn1"/>
    <dgm:cxn modelId="{3BDB8FBF-EFF5-42C4-A477-12971B4E11C7}" type="presParOf" srcId="{0CCA2EBD-E007-40E2-BC0A-B9FC89413435}" destId="{780274D5-3C8B-4693-9DBA-38420241D3FC}" srcOrd="0" destOrd="0" presId="urn:microsoft.com/office/officeart/2005/8/layout/venn1"/>
    <dgm:cxn modelId="{9433A6BE-1D6B-4D1E-9AFA-7D520DB80634}" type="presParOf" srcId="{0CCA2EBD-E007-40E2-BC0A-B9FC89413435}" destId="{13135B4C-4AC9-43E6-AF2F-D7E23FABF6CB}" srcOrd="1" destOrd="0" presId="urn:microsoft.com/office/officeart/2005/8/layout/venn1"/>
    <dgm:cxn modelId="{C0E3EEEF-59D7-4258-8EEE-AF81CE38EFAE}" type="presParOf" srcId="{0CCA2EBD-E007-40E2-BC0A-B9FC89413435}" destId="{E30DA2D8-C1F0-4BB3-8F56-836B6D54BAEA}" srcOrd="2" destOrd="0" presId="urn:microsoft.com/office/officeart/2005/8/layout/venn1"/>
    <dgm:cxn modelId="{9F5B9A0A-5672-4B7E-9710-3416CAD760DF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25414,9</a:t>
          </a:r>
          <a:endParaRPr lang="ru-RU" sz="24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3230,7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-4464" custLinFactNeighborY="-8936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085201-3429-4FA2-9C68-14D9077AF2E4}" type="presOf" srcId="{7D40F476-0546-4DC1-BB6A-4F8DD0F3633C}" destId="{13135B4C-4AC9-43E6-AF2F-D7E23FABF6CB}" srcOrd="1" destOrd="0" presId="urn:microsoft.com/office/officeart/2005/8/layout/venn1"/>
    <dgm:cxn modelId="{0975D570-ED46-4E63-93A3-EE65B4F4CE3E}" type="presOf" srcId="{DBFC0E42-52C3-41AC-9D55-3ACB6CC85CB4}" destId="{E30DA2D8-C1F0-4BB3-8F56-836B6D54BAEA}" srcOrd="0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5179CA76-EBAF-4E54-9851-C458CD57559E}" type="presOf" srcId="{517D4731-E778-4229-ADC1-3054A5537D2B}" destId="{0CCA2EBD-E007-40E2-BC0A-B9FC89413435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9FA36070-EA62-4617-9AB4-6C360A37E41C}" type="presOf" srcId="{DBFC0E42-52C3-41AC-9D55-3ACB6CC85CB4}" destId="{8C300156-AF83-44F4-9572-C69CB6AE81BB}" srcOrd="1" destOrd="0" presId="urn:microsoft.com/office/officeart/2005/8/layout/venn1"/>
    <dgm:cxn modelId="{BC55F10A-26CA-4BFD-B858-782993857D09}" type="presOf" srcId="{7D40F476-0546-4DC1-BB6A-4F8DD0F3633C}" destId="{780274D5-3C8B-4693-9DBA-38420241D3FC}" srcOrd="0" destOrd="0" presId="urn:microsoft.com/office/officeart/2005/8/layout/venn1"/>
    <dgm:cxn modelId="{083E895A-97B8-4CB5-AB07-B19F82AA4941}" type="presParOf" srcId="{0CCA2EBD-E007-40E2-BC0A-B9FC89413435}" destId="{780274D5-3C8B-4693-9DBA-38420241D3FC}" srcOrd="0" destOrd="0" presId="urn:microsoft.com/office/officeart/2005/8/layout/venn1"/>
    <dgm:cxn modelId="{431E269E-BCC7-4464-A4CF-88E15F637DBA}" type="presParOf" srcId="{0CCA2EBD-E007-40E2-BC0A-B9FC89413435}" destId="{13135B4C-4AC9-43E6-AF2F-D7E23FABF6CB}" srcOrd="1" destOrd="0" presId="urn:microsoft.com/office/officeart/2005/8/layout/venn1"/>
    <dgm:cxn modelId="{EE5CED0E-73EB-4E9E-B993-2041F452B936}" type="presParOf" srcId="{0CCA2EBD-E007-40E2-BC0A-B9FC89413435}" destId="{E30DA2D8-C1F0-4BB3-8F56-836B6D54BAEA}" srcOrd="2" destOrd="0" presId="urn:microsoft.com/office/officeart/2005/8/layout/venn1"/>
    <dgm:cxn modelId="{DBEB0DCD-9FE2-4852-967E-A61A84A26B45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55EFE-4297-409D-8024-A86124D887D9}">
      <dsp:nvSpPr>
        <dsp:cNvPr id="0" name=""/>
        <dsp:cNvSpPr/>
      </dsp:nvSpPr>
      <dsp:spPr>
        <a:xfrm>
          <a:off x="0" y="88320"/>
          <a:ext cx="9144000" cy="1948612"/>
        </a:xfrm>
        <a:prstGeom prst="rect">
          <a:avLst/>
        </a:prstGeom>
        <a:gradFill rotWithShape="1">
          <a:gsLst>
            <a:gs pos="0">
              <a:schemeClr val="accent5">
                <a:tint val="96000"/>
                <a:lumMod val="104000"/>
              </a:schemeClr>
            </a:gs>
            <a:gs pos="100000">
              <a:schemeClr val="accent5"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Покровского сельского поселения </a:t>
          </a:r>
          <a:r>
            <a:rPr lang="ru-RU" sz="28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на 2019 год и на плановый период 2020 и 2021 годов</a:t>
          </a:r>
          <a:endParaRPr lang="ru-RU" sz="28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88320"/>
        <a:ext cx="9144000" cy="1948612"/>
      </dsp:txXfrm>
    </dsp:sp>
    <dsp:sp modelId="{F5C3F7F1-CEA0-49C4-9AA0-D342FEFEA354}">
      <dsp:nvSpPr>
        <dsp:cNvPr id="0" name=""/>
        <dsp:cNvSpPr/>
      </dsp:nvSpPr>
      <dsp:spPr>
        <a:xfrm>
          <a:off x="3245" y="1867698"/>
          <a:ext cx="716564" cy="3908205"/>
        </a:xfrm>
        <a:prstGeom prst="rect">
          <a:avLst/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  <a:ln w="9525" cap="rnd" cmpd="sng" algn="ctr">
          <a:solidFill>
            <a:schemeClr val="accent5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45" y="1867698"/>
        <a:ext cx="716564" cy="3908205"/>
      </dsp:txXfrm>
    </dsp:sp>
    <dsp:sp modelId="{D199E8B1-5D59-418E-ABCF-3EB4C2293C3B}">
      <dsp:nvSpPr>
        <dsp:cNvPr id="0" name=""/>
        <dsp:cNvSpPr/>
      </dsp:nvSpPr>
      <dsp:spPr>
        <a:xfrm>
          <a:off x="720923" y="1867698"/>
          <a:ext cx="2865789" cy="3938688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  <a:ln w="9525" cap="rnd" cmpd="sng" algn="ctr">
          <a:solidFill>
            <a:schemeClr val="accent5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 Покровского сельского поселения </a:t>
          </a:r>
          <a:r>
            <a:rPr lang="ru-RU" sz="20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20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на 2019 – 2021 годы</a:t>
          </a:r>
          <a:endParaRPr lang="ru-RU" sz="2000" kern="1200" dirty="0">
            <a:solidFill>
              <a:srgbClr val="000000"/>
            </a:solidFill>
          </a:endParaRPr>
        </a:p>
      </dsp:txBody>
      <dsp:txXfrm>
        <a:off x="720923" y="1867698"/>
        <a:ext cx="2865789" cy="3938688"/>
      </dsp:txXfrm>
    </dsp:sp>
    <dsp:sp modelId="{FAE584BA-2169-4818-86D4-2DFBE33EDFFC}">
      <dsp:nvSpPr>
        <dsp:cNvPr id="0" name=""/>
        <dsp:cNvSpPr/>
      </dsp:nvSpPr>
      <dsp:spPr>
        <a:xfrm>
          <a:off x="3563881" y="1910415"/>
          <a:ext cx="2994326" cy="3938688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  <a:ln w="9525" cap="rnd" cmpd="sng" algn="ctr">
          <a:solidFill>
            <a:schemeClr val="accent5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Прогноз социально 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0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экономического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развития Покровского сельского поселения  </a:t>
          </a:r>
          <a:r>
            <a:rPr lang="ru-RU" sz="18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 на 2019 – 2021 годы </a:t>
          </a:r>
          <a:endParaRPr lang="ru-RU" sz="18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63881" y="1910415"/>
        <a:ext cx="2994326" cy="3938688"/>
      </dsp:txXfrm>
    </dsp:sp>
    <dsp:sp modelId="{77B589DE-2A0B-4817-8666-D284E4CFE8A0}">
      <dsp:nvSpPr>
        <dsp:cNvPr id="0" name=""/>
        <dsp:cNvSpPr/>
      </dsp:nvSpPr>
      <dsp:spPr>
        <a:xfrm>
          <a:off x="6581038" y="1882940"/>
          <a:ext cx="2558602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  <a:ln w="9525" cap="rnd" cmpd="sng" algn="ctr">
          <a:solidFill>
            <a:schemeClr val="accent5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Муниципальные программы Покровского сельского поселения </a:t>
          </a:r>
          <a:r>
            <a:rPr lang="ru-RU" sz="18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</a:t>
          </a:r>
          <a:endParaRPr lang="ru-RU" sz="18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81038" y="1882940"/>
        <a:ext cx="2558602" cy="3908205"/>
      </dsp:txXfrm>
    </dsp:sp>
    <dsp:sp modelId="{0676944B-FE3D-45BE-8DAB-E49AB82CA9B4}">
      <dsp:nvSpPr>
        <dsp:cNvPr id="0" name=""/>
        <dsp:cNvSpPr/>
      </dsp:nvSpPr>
      <dsp:spPr>
        <a:xfrm>
          <a:off x="0" y="5791145"/>
          <a:ext cx="9144000" cy="434245"/>
        </a:xfrm>
        <a:prstGeom prst="rect">
          <a:avLst/>
        </a:prstGeom>
        <a:gradFill rotWithShape="1">
          <a:gsLst>
            <a:gs pos="0">
              <a:schemeClr val="accent5">
                <a:tint val="96000"/>
                <a:lumMod val="104000"/>
              </a:schemeClr>
            </a:gs>
            <a:gs pos="100000">
              <a:schemeClr val="accent5"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2883572" y="1833103"/>
          <a:ext cx="2743691" cy="1364059"/>
        </a:xfrm>
        <a:prstGeom prst="ellipse">
          <a:avLst/>
        </a:prstGeom>
        <a:gradFill rotWithShape="1">
          <a:gsLst>
            <a:gs pos="0">
              <a:schemeClr val="accent5">
                <a:tint val="96000"/>
                <a:lumMod val="104000"/>
              </a:schemeClr>
            </a:gs>
            <a:gs pos="100000">
              <a:schemeClr val="accent5"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27971,7</a:t>
          </a:r>
          <a:endParaRPr lang="ru-RU" sz="280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8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285376" y="2032865"/>
        <a:ext cx="1940083" cy="964535"/>
      </dsp:txXfrm>
    </dsp:sp>
    <dsp:sp modelId="{2CB797D3-131D-4B40-8D1C-3C0BCCD4E26A}">
      <dsp:nvSpPr>
        <dsp:cNvPr id="0" name=""/>
        <dsp:cNvSpPr/>
      </dsp:nvSpPr>
      <dsp:spPr>
        <a:xfrm rot="11983158">
          <a:off x="1926238" y="1892566"/>
          <a:ext cx="1253127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1253127" y="12295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521474" y="1873533"/>
        <a:ext cx="62656" cy="62656"/>
      </dsp:txXfrm>
    </dsp:sp>
    <dsp:sp modelId="{9F81A141-1B04-4A03-B238-37F7A90993F2}">
      <dsp:nvSpPr>
        <dsp:cNvPr id="0" name=""/>
        <dsp:cNvSpPr/>
      </dsp:nvSpPr>
      <dsp:spPr>
        <a:xfrm>
          <a:off x="215896" y="857731"/>
          <a:ext cx="1887901" cy="1095702"/>
        </a:xfrm>
        <a:prstGeom prst="ellipse">
          <a:avLst/>
        </a:prstGeom>
        <a:solidFill>
          <a:schemeClr val="accent1">
            <a:tint val="70000"/>
            <a:lumMod val="104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Образование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92,8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0,3%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92373" y="1018193"/>
        <a:ext cx="1334947" cy="774778"/>
      </dsp:txXfrm>
    </dsp:sp>
    <dsp:sp modelId="{D23AFAD6-9784-476C-B26A-F6CCAEF2A753}">
      <dsp:nvSpPr>
        <dsp:cNvPr id="0" name=""/>
        <dsp:cNvSpPr/>
      </dsp:nvSpPr>
      <dsp:spPr>
        <a:xfrm rot="16897158">
          <a:off x="4095923" y="1457599"/>
          <a:ext cx="748835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748835" y="12295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51620" y="1451173"/>
        <a:ext cx="37441" cy="37441"/>
      </dsp:txXfrm>
    </dsp:sp>
    <dsp:sp modelId="{30E7B6AA-B589-42F5-B263-2F67E7BFE06E}">
      <dsp:nvSpPr>
        <dsp:cNvPr id="0" name=""/>
        <dsp:cNvSpPr/>
      </dsp:nvSpPr>
      <dsp:spPr>
        <a:xfrm>
          <a:off x="3750897" y="0"/>
          <a:ext cx="1815656" cy="1107453"/>
        </a:xfrm>
        <a:prstGeom prst="ellipse">
          <a:avLst/>
        </a:prstGeom>
        <a:solidFill>
          <a:schemeClr val="accent1">
            <a:tint val="70000"/>
            <a:lumMod val="104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   270,7 тыс. рублей 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1,0%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016794" y="162183"/>
        <a:ext cx="1283862" cy="783087"/>
      </dsp:txXfrm>
    </dsp:sp>
    <dsp:sp modelId="{1BB1C879-ADD1-46CE-9D67-364F5ECE1CD3}">
      <dsp:nvSpPr>
        <dsp:cNvPr id="0" name=""/>
        <dsp:cNvSpPr/>
      </dsp:nvSpPr>
      <dsp:spPr>
        <a:xfrm rot="19240624">
          <a:off x="4828524" y="1531710"/>
          <a:ext cx="1224819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1224819" y="12295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10313" y="1513386"/>
        <a:ext cx="61240" cy="61240"/>
      </dsp:txXfrm>
    </dsp:sp>
    <dsp:sp modelId="{5A8679B6-7689-4D75-A7A5-C24CDE107484}">
      <dsp:nvSpPr>
        <dsp:cNvPr id="0" name=""/>
        <dsp:cNvSpPr/>
      </dsp:nvSpPr>
      <dsp:spPr>
        <a:xfrm>
          <a:off x="5568167" y="240137"/>
          <a:ext cx="1691704" cy="1013513"/>
        </a:xfrm>
        <a:prstGeom prst="ellipse">
          <a:avLst/>
        </a:prstGeom>
        <a:solidFill>
          <a:schemeClr val="accent1">
            <a:tint val="70000"/>
            <a:lumMod val="104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16352,6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58,5%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815911" y="388563"/>
        <a:ext cx="1196216" cy="716661"/>
      </dsp:txXfrm>
    </dsp:sp>
    <dsp:sp modelId="{A5A442AC-CDA8-474B-92EE-3D632F0EC957}">
      <dsp:nvSpPr>
        <dsp:cNvPr id="0" name=""/>
        <dsp:cNvSpPr/>
      </dsp:nvSpPr>
      <dsp:spPr>
        <a:xfrm rot="21392153">
          <a:off x="5616632" y="2401432"/>
          <a:ext cx="627921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627921" y="12295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14894" y="2398030"/>
        <a:ext cx="31396" cy="31396"/>
      </dsp:txXfrm>
    </dsp:sp>
    <dsp:sp modelId="{D418F6EB-147F-4047-B751-E8166DE58772}">
      <dsp:nvSpPr>
        <dsp:cNvPr id="0" name=""/>
        <dsp:cNvSpPr/>
      </dsp:nvSpPr>
      <dsp:spPr>
        <a:xfrm>
          <a:off x="6239764" y="1828387"/>
          <a:ext cx="1700864" cy="1030291"/>
        </a:xfrm>
        <a:prstGeom prst="ellipse">
          <a:avLst/>
        </a:prstGeom>
        <a:solidFill>
          <a:schemeClr val="accent1">
            <a:tint val="70000"/>
            <a:lumMod val="104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10640,6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38,0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488850" y="1979270"/>
        <a:ext cx="1202692" cy="728525"/>
      </dsp:txXfrm>
    </dsp:sp>
    <dsp:sp modelId="{BC211171-4868-4B1B-8C84-7AFE7DA92B72}">
      <dsp:nvSpPr>
        <dsp:cNvPr id="0" name=""/>
        <dsp:cNvSpPr/>
      </dsp:nvSpPr>
      <dsp:spPr>
        <a:xfrm rot="2803117">
          <a:off x="4694525" y="3450660"/>
          <a:ext cx="906986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906986" y="12295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25344" y="3440281"/>
        <a:ext cx="45349" cy="45349"/>
      </dsp:txXfrm>
    </dsp:sp>
    <dsp:sp modelId="{9779251D-D94F-458D-8625-FA8430489ABD}">
      <dsp:nvSpPr>
        <dsp:cNvPr id="0" name=""/>
        <dsp:cNvSpPr/>
      </dsp:nvSpPr>
      <dsp:spPr>
        <a:xfrm>
          <a:off x="4976095" y="3710805"/>
          <a:ext cx="1947322" cy="1206974"/>
        </a:xfrm>
        <a:prstGeom prst="ellipse">
          <a:avLst/>
        </a:prstGeom>
        <a:solidFill>
          <a:schemeClr val="accent1">
            <a:tint val="70000"/>
            <a:lumMod val="104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39,0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0,1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261274" y="3887562"/>
        <a:ext cx="1376964" cy="853460"/>
      </dsp:txXfrm>
    </dsp:sp>
    <dsp:sp modelId="{65B14056-240E-48E3-B57F-0056E00892D3}">
      <dsp:nvSpPr>
        <dsp:cNvPr id="0" name=""/>
        <dsp:cNvSpPr/>
      </dsp:nvSpPr>
      <dsp:spPr>
        <a:xfrm rot="6585086">
          <a:off x="3245816" y="3714865"/>
          <a:ext cx="1148810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1148810" y="12295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791501" y="3698440"/>
        <a:ext cx="57440" cy="57440"/>
      </dsp:txXfrm>
    </dsp:sp>
    <dsp:sp modelId="{5FDE72AB-94AD-470C-B06D-FA5DD82F8898}">
      <dsp:nvSpPr>
        <dsp:cNvPr id="0" name=""/>
        <dsp:cNvSpPr/>
      </dsp:nvSpPr>
      <dsp:spPr>
        <a:xfrm>
          <a:off x="2575992" y="4254068"/>
          <a:ext cx="1717835" cy="1092375"/>
        </a:xfrm>
        <a:prstGeom prst="ellipse">
          <a:avLst/>
        </a:prstGeom>
        <a:solidFill>
          <a:schemeClr val="accent1">
            <a:tint val="70000"/>
            <a:lumMod val="104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Охрана окружающей среды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300,0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1,1%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827563" y="4414043"/>
        <a:ext cx="1214693" cy="772425"/>
      </dsp:txXfrm>
    </dsp:sp>
    <dsp:sp modelId="{B879A2A5-DABB-4CCD-BCBB-B334ADE6F339}">
      <dsp:nvSpPr>
        <dsp:cNvPr id="0" name=""/>
        <dsp:cNvSpPr/>
      </dsp:nvSpPr>
      <dsp:spPr>
        <a:xfrm rot="9643800">
          <a:off x="1920419" y="3101053"/>
          <a:ext cx="1247785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1247785" y="12295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513117" y="3082154"/>
        <a:ext cx="62389" cy="62389"/>
      </dsp:txXfrm>
    </dsp:sp>
    <dsp:sp modelId="{43A85C13-34D9-463C-8A43-D7104110EE92}">
      <dsp:nvSpPr>
        <dsp:cNvPr id="0" name=""/>
        <dsp:cNvSpPr/>
      </dsp:nvSpPr>
      <dsp:spPr>
        <a:xfrm flipH="1">
          <a:off x="401408" y="2967776"/>
          <a:ext cx="1630705" cy="1219388"/>
        </a:xfrm>
        <a:prstGeom prst="ellipse">
          <a:avLst/>
        </a:prstGeom>
        <a:solidFill>
          <a:schemeClr val="accent1">
            <a:tint val="70000"/>
            <a:lumMod val="104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100,0 тыс. рублей 0,4%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40219" y="3146351"/>
        <a:ext cx="1153083" cy="862238"/>
      </dsp:txXfrm>
    </dsp:sp>
    <dsp:sp modelId="{38A04AD7-3C30-42FD-9169-981E636C19E5}">
      <dsp:nvSpPr>
        <dsp:cNvPr id="0" name=""/>
        <dsp:cNvSpPr/>
      </dsp:nvSpPr>
      <dsp:spPr>
        <a:xfrm rot="13507996">
          <a:off x="2518309" y="1422511"/>
          <a:ext cx="1323591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1323591" y="12295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147015" y="1401717"/>
        <a:ext cx="66179" cy="66179"/>
      </dsp:txXfrm>
    </dsp:sp>
    <dsp:sp modelId="{21AB2C71-7445-44F1-88DA-8920B87614F7}">
      <dsp:nvSpPr>
        <dsp:cNvPr id="0" name=""/>
        <dsp:cNvSpPr/>
      </dsp:nvSpPr>
      <dsp:spPr>
        <a:xfrm>
          <a:off x="1217945" y="0"/>
          <a:ext cx="2080325" cy="1017021"/>
        </a:xfrm>
        <a:prstGeom prst="ellipse">
          <a:avLst/>
        </a:prstGeom>
        <a:solidFill>
          <a:schemeClr val="accent1">
            <a:tint val="70000"/>
            <a:lumMod val="104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Прочие межбюджетные трансферты общего характера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176,0тыс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. рублей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0,6%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522602" y="148939"/>
        <a:ext cx="1471011" cy="7191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67DC0E-96A8-4E72-810A-0B427F50BC69}">
      <dsp:nvSpPr>
        <dsp:cNvPr id="0" name=""/>
        <dsp:cNvSpPr/>
      </dsp:nvSpPr>
      <dsp:spPr>
        <a:xfrm>
          <a:off x="0" y="0"/>
          <a:ext cx="9078444" cy="5585429"/>
        </a:xfrm>
        <a:prstGeom prst="ellipse">
          <a:avLst/>
        </a:prstGeom>
        <a:noFill/>
        <a:ln w="47625" cap="rnd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26394,8тыс</a:t>
          </a: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29507" y="817967"/>
        <a:ext cx="6419430" cy="3949495"/>
      </dsp:txXfrm>
    </dsp:sp>
    <dsp:sp modelId="{4EF57961-3853-4D5F-B10E-33AFA07F4623}">
      <dsp:nvSpPr>
        <dsp:cNvPr id="0" name=""/>
        <dsp:cNvSpPr/>
      </dsp:nvSpPr>
      <dsp:spPr>
        <a:xfrm rot="6611725">
          <a:off x="4642270" y="684399"/>
          <a:ext cx="1336403" cy="23203"/>
        </a:xfrm>
        <a:custGeom>
          <a:avLst/>
          <a:gdLst/>
          <a:ahLst/>
          <a:cxnLst/>
          <a:rect l="0" t="0" r="0" b="0"/>
          <a:pathLst>
            <a:path>
              <a:moveTo>
                <a:pt x="0" y="11601"/>
              </a:moveTo>
              <a:lnTo>
                <a:pt x="1336403" y="11601"/>
              </a:lnTo>
            </a:path>
          </a:pathLst>
        </a:cu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5277062" y="662591"/>
        <a:ext cx="66820" cy="66820"/>
      </dsp:txXfrm>
    </dsp:sp>
    <dsp:sp modelId="{C46B9E31-8C1B-47BC-B976-41FAF66CB63A}">
      <dsp:nvSpPr>
        <dsp:cNvPr id="0" name=""/>
        <dsp:cNvSpPr/>
      </dsp:nvSpPr>
      <dsp:spPr>
        <a:xfrm>
          <a:off x="4018556" y="-269753"/>
          <a:ext cx="2701505" cy="1611603"/>
        </a:xfrm>
        <a:prstGeom prst="ellipse">
          <a:avLst/>
        </a:prstGeom>
        <a:gradFill rotWithShape="1">
          <a:gsLst>
            <a:gs pos="0">
              <a:schemeClr val="accent3">
                <a:tint val="96000"/>
                <a:lumMod val="104000"/>
              </a:schemeClr>
            </a:gs>
            <a:gs pos="100000">
              <a:schemeClr val="accent3"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Социальные программы      (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270,7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 –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1,0%)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14182" y="-33739"/>
        <a:ext cx="1910253" cy="1139575"/>
      </dsp:txXfrm>
    </dsp:sp>
    <dsp:sp modelId="{9FE2188A-9592-4766-ADC3-DE371B2C770C}">
      <dsp:nvSpPr>
        <dsp:cNvPr id="0" name=""/>
        <dsp:cNvSpPr/>
      </dsp:nvSpPr>
      <dsp:spPr>
        <a:xfrm rot="9262608">
          <a:off x="5916204" y="1565077"/>
          <a:ext cx="2316892" cy="23203"/>
        </a:xfrm>
        <a:custGeom>
          <a:avLst/>
          <a:gdLst/>
          <a:ahLst/>
          <a:cxnLst/>
          <a:rect l="0" t="0" r="0" b="0"/>
          <a:pathLst>
            <a:path>
              <a:moveTo>
                <a:pt x="0" y="11601"/>
              </a:moveTo>
              <a:lnTo>
                <a:pt x="2316892" y="11601"/>
              </a:lnTo>
            </a:path>
          </a:pathLst>
        </a:cu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0800000">
        <a:off x="7016728" y="1518756"/>
        <a:ext cx="115844" cy="115844"/>
      </dsp:txXfrm>
    </dsp:sp>
    <dsp:sp modelId="{4C9F2305-4C70-43EB-B1C1-D975A4DEBD40}">
      <dsp:nvSpPr>
        <dsp:cNvPr id="0" name=""/>
        <dsp:cNvSpPr/>
      </dsp:nvSpPr>
      <dsp:spPr>
        <a:xfrm>
          <a:off x="5694670" y="537306"/>
          <a:ext cx="3126645" cy="1902876"/>
        </a:xfrm>
        <a:prstGeom prst="ellipse">
          <a:avLst/>
        </a:prstGeom>
        <a:gradFill rotWithShape="1">
          <a:gsLst>
            <a:gs pos="0">
              <a:schemeClr val="accent1">
                <a:tint val="96000"/>
                <a:lumMod val="104000"/>
              </a:schemeClr>
            </a:gs>
            <a:gs pos="100000">
              <a:schemeClr val="accent1"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качественными коммунальными услугами населения и повышение уровня благоустройства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территории(16352,6тыс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рублей –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62,0%)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52557" y="815976"/>
        <a:ext cx="2210871" cy="1345536"/>
      </dsp:txXfrm>
    </dsp:sp>
    <dsp:sp modelId="{1CD93BAB-88BE-4472-9287-CF52364267C1}">
      <dsp:nvSpPr>
        <dsp:cNvPr id="0" name=""/>
        <dsp:cNvSpPr/>
      </dsp:nvSpPr>
      <dsp:spPr>
        <a:xfrm rot="10890721">
          <a:off x="6181599" y="2862649"/>
          <a:ext cx="2893176" cy="23203"/>
        </a:xfrm>
        <a:custGeom>
          <a:avLst/>
          <a:gdLst/>
          <a:ahLst/>
          <a:cxnLst/>
          <a:rect l="0" t="0" r="0" b="0"/>
          <a:pathLst>
            <a:path>
              <a:moveTo>
                <a:pt x="0" y="11601"/>
              </a:moveTo>
              <a:lnTo>
                <a:pt x="2893176" y="11601"/>
              </a:lnTo>
            </a:path>
          </a:pathLst>
        </a:cu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0800000">
        <a:off x="7555858" y="2801921"/>
        <a:ext cx="144658" cy="144658"/>
      </dsp:txXfrm>
    </dsp:sp>
    <dsp:sp modelId="{7F886C98-32B5-44E0-9E87-86D2B82F5809}">
      <dsp:nvSpPr>
        <dsp:cNvPr id="0" name=""/>
        <dsp:cNvSpPr/>
      </dsp:nvSpPr>
      <dsp:spPr>
        <a:xfrm>
          <a:off x="6179722" y="2351757"/>
          <a:ext cx="2445747" cy="1033076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политика (85,0 тыс. рублей –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0,3%)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37893" y="2503047"/>
        <a:ext cx="1729405" cy="730496"/>
      </dsp:txXfrm>
    </dsp:sp>
    <dsp:sp modelId="{CD50A7A2-E5DB-4325-84DF-38D65B00F131}">
      <dsp:nvSpPr>
        <dsp:cNvPr id="0" name=""/>
        <dsp:cNvSpPr/>
      </dsp:nvSpPr>
      <dsp:spPr>
        <a:xfrm rot="19254519">
          <a:off x="1613870" y="4486449"/>
          <a:ext cx="1652577" cy="23203"/>
        </a:xfrm>
        <a:custGeom>
          <a:avLst/>
          <a:gdLst/>
          <a:ahLst/>
          <a:cxnLst/>
          <a:rect l="0" t="0" r="0" b="0"/>
          <a:pathLst>
            <a:path>
              <a:moveTo>
                <a:pt x="0" y="11601"/>
              </a:moveTo>
              <a:lnTo>
                <a:pt x="1652577" y="11601"/>
              </a:lnTo>
            </a:path>
          </a:pathLst>
        </a:cu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398844" y="4456737"/>
        <a:ext cx="82628" cy="82628"/>
      </dsp:txXfrm>
    </dsp:sp>
    <dsp:sp modelId="{F5154955-B90E-4F02-9517-71CF26EFDC69}">
      <dsp:nvSpPr>
        <dsp:cNvPr id="0" name=""/>
        <dsp:cNvSpPr/>
      </dsp:nvSpPr>
      <dsp:spPr>
        <a:xfrm rot="10800000" flipV="1">
          <a:off x="702155" y="3827339"/>
          <a:ext cx="3036780" cy="1698262"/>
        </a:xfrm>
        <a:prstGeom prst="ellipse">
          <a:avLst/>
        </a:prstGeom>
        <a:gradFill flip="none" rotWithShape="0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9000000" scaled="0"/>
          <a:tileRect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50,4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тыс.рублей –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0,2%)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10800000">
        <a:off x="1146881" y="4076044"/>
        <a:ext cx="2147328" cy="1200852"/>
      </dsp:txXfrm>
    </dsp:sp>
    <dsp:sp modelId="{CD4B1BEE-E1FF-408D-B89E-622F1C409D18}">
      <dsp:nvSpPr>
        <dsp:cNvPr id="0" name=""/>
        <dsp:cNvSpPr/>
      </dsp:nvSpPr>
      <dsp:spPr>
        <a:xfrm rot="12344981">
          <a:off x="5934360" y="4006526"/>
          <a:ext cx="2290886" cy="23203"/>
        </a:xfrm>
        <a:custGeom>
          <a:avLst/>
          <a:gdLst/>
          <a:ahLst/>
          <a:cxnLst/>
          <a:rect l="0" t="0" r="0" b="0"/>
          <a:pathLst>
            <a:path>
              <a:moveTo>
                <a:pt x="0" y="11601"/>
              </a:moveTo>
              <a:lnTo>
                <a:pt x="2290886" y="1160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0800000">
        <a:off x="7022531" y="3960856"/>
        <a:ext cx="114544" cy="114544"/>
      </dsp:txXfrm>
    </dsp:sp>
    <dsp:sp modelId="{6CB76A01-EE66-47FC-8924-6612DEDC45AC}">
      <dsp:nvSpPr>
        <dsp:cNvPr id="0" name=""/>
        <dsp:cNvSpPr/>
      </dsp:nvSpPr>
      <dsp:spPr>
        <a:xfrm>
          <a:off x="5291698" y="3396817"/>
          <a:ext cx="3677107" cy="1291286"/>
        </a:xfrm>
        <a:prstGeom prst="ellipse">
          <a:avLst/>
        </a:prstGeom>
        <a:gradFill flip="none" rotWithShape="0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9000000" scaled="0"/>
          <a:tileRect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Охрана окружающей среды и рациональное природопользование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300,0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1,1%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30198" y="3585921"/>
        <a:ext cx="2600107" cy="913078"/>
      </dsp:txXfrm>
    </dsp:sp>
    <dsp:sp modelId="{142098A8-4661-4232-AE67-B1B290F0C00C}">
      <dsp:nvSpPr>
        <dsp:cNvPr id="0" name=""/>
        <dsp:cNvSpPr/>
      </dsp:nvSpPr>
      <dsp:spPr>
        <a:xfrm rot="15469512">
          <a:off x="4157758" y="4759442"/>
          <a:ext cx="1616565" cy="23203"/>
        </a:xfrm>
        <a:custGeom>
          <a:avLst/>
          <a:gdLst/>
          <a:ahLst/>
          <a:cxnLst/>
          <a:rect l="0" t="0" r="0" b="0"/>
          <a:pathLst>
            <a:path>
              <a:moveTo>
                <a:pt x="0" y="11601"/>
              </a:moveTo>
              <a:lnTo>
                <a:pt x="1616565" y="11601"/>
              </a:lnTo>
            </a:path>
          </a:pathLst>
        </a:cu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925627" y="4730629"/>
        <a:ext cx="80828" cy="80828"/>
      </dsp:txXfrm>
    </dsp:sp>
    <dsp:sp modelId="{3299F391-6914-4E80-8200-C9B5C6EF3CA1}">
      <dsp:nvSpPr>
        <dsp:cNvPr id="0" name=""/>
        <dsp:cNvSpPr/>
      </dsp:nvSpPr>
      <dsp:spPr>
        <a:xfrm>
          <a:off x="3641792" y="3970855"/>
          <a:ext cx="2704711" cy="1860925"/>
        </a:xfrm>
        <a:prstGeom prst="ellipse">
          <a:avLst/>
        </a:prstGeom>
        <a:gradFill rotWithShape="1">
          <a:gsLst>
            <a:gs pos="0">
              <a:schemeClr val="accent1">
                <a:tint val="96000"/>
                <a:lumMod val="104000"/>
              </a:schemeClr>
            </a:gs>
            <a:gs pos="100000">
              <a:schemeClr val="accent1"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Управление муниципальными финансами и создание условий для эффективного управления муниципальными финансами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9193,3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 –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34,8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%)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37888" y="4243381"/>
        <a:ext cx="1912519" cy="1315873"/>
      </dsp:txXfrm>
    </dsp:sp>
    <dsp:sp modelId="{450189BF-CEF4-4FC2-8E91-197C73A965EA}">
      <dsp:nvSpPr>
        <dsp:cNvPr id="0" name=""/>
        <dsp:cNvSpPr/>
      </dsp:nvSpPr>
      <dsp:spPr>
        <a:xfrm rot="21497463">
          <a:off x="4685" y="2873309"/>
          <a:ext cx="2888786" cy="23203"/>
        </a:xfrm>
        <a:custGeom>
          <a:avLst/>
          <a:gdLst/>
          <a:ahLst/>
          <a:cxnLst/>
          <a:rect l="0" t="0" r="0" b="0"/>
          <a:pathLst>
            <a:path>
              <a:moveTo>
                <a:pt x="0" y="11601"/>
              </a:moveTo>
              <a:lnTo>
                <a:pt x="2888786" y="11601"/>
              </a:lnTo>
            </a:path>
          </a:pathLst>
        </a:cu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376859" y="2812691"/>
        <a:ext cx="144439" cy="144439"/>
      </dsp:txXfrm>
    </dsp:sp>
    <dsp:sp modelId="{70E791B4-0490-499E-B0FB-B6283DAB0F06}">
      <dsp:nvSpPr>
        <dsp:cNvPr id="0" name=""/>
        <dsp:cNvSpPr/>
      </dsp:nvSpPr>
      <dsp:spPr>
        <a:xfrm>
          <a:off x="0" y="1963126"/>
          <a:ext cx="2894414" cy="1843681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общественного порядка и противодействие терроризму, экстремизму, коррупции 10,0 тыс. рублей – 0,04%)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3877" y="2233127"/>
        <a:ext cx="2046660" cy="1303679"/>
      </dsp:txXfrm>
    </dsp:sp>
    <dsp:sp modelId="{BF0278DB-8825-4A59-89F9-DDEEA4B20087}">
      <dsp:nvSpPr>
        <dsp:cNvPr id="0" name=""/>
        <dsp:cNvSpPr/>
      </dsp:nvSpPr>
      <dsp:spPr>
        <a:xfrm rot="1616824">
          <a:off x="936514" y="1434123"/>
          <a:ext cx="1906083" cy="23203"/>
        </a:xfrm>
        <a:custGeom>
          <a:avLst/>
          <a:gdLst/>
          <a:ahLst/>
          <a:cxnLst/>
          <a:rect l="0" t="0" r="0" b="0"/>
          <a:pathLst>
            <a:path>
              <a:moveTo>
                <a:pt x="0" y="11601"/>
              </a:moveTo>
              <a:lnTo>
                <a:pt x="1906083" y="1160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1841903" y="1398072"/>
        <a:ext cx="95304" cy="95304"/>
      </dsp:txXfrm>
    </dsp:sp>
    <dsp:sp modelId="{107C126D-581B-4BE7-B076-CDE19E7EECFF}">
      <dsp:nvSpPr>
        <dsp:cNvPr id="0" name=""/>
        <dsp:cNvSpPr/>
      </dsp:nvSpPr>
      <dsp:spPr>
        <a:xfrm>
          <a:off x="578317" y="672177"/>
          <a:ext cx="2454670" cy="1461788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физической культуры и спорта 100,0 тыс. рублей 0,4%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37795" y="886251"/>
        <a:ext cx="1735714" cy="1033640"/>
      </dsp:txXfrm>
    </dsp:sp>
    <dsp:sp modelId="{3D953E7D-84BF-4E57-99F5-18A95DE43070}">
      <dsp:nvSpPr>
        <dsp:cNvPr id="0" name=""/>
        <dsp:cNvSpPr/>
      </dsp:nvSpPr>
      <dsp:spPr>
        <a:xfrm rot="3740599">
          <a:off x="2826400" y="651965"/>
          <a:ext cx="1194093" cy="23203"/>
        </a:xfrm>
        <a:custGeom>
          <a:avLst/>
          <a:gdLst/>
          <a:ahLst/>
          <a:cxnLst/>
          <a:rect l="0" t="0" r="0" b="0"/>
          <a:pathLst>
            <a:path>
              <a:moveTo>
                <a:pt x="0" y="11601"/>
              </a:moveTo>
              <a:lnTo>
                <a:pt x="1194093" y="1160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93595" y="633714"/>
        <a:ext cx="59704" cy="59704"/>
      </dsp:txXfrm>
    </dsp:sp>
    <dsp:sp modelId="{75382B6A-F538-462A-BE72-2174FCAF1F15}">
      <dsp:nvSpPr>
        <dsp:cNvPr id="0" name=""/>
        <dsp:cNvSpPr/>
      </dsp:nvSpPr>
      <dsp:spPr>
        <a:xfrm>
          <a:off x="2224755" y="0"/>
          <a:ext cx="2337929" cy="1213679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молодежной политики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37,8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 0,1%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67137" y="177739"/>
        <a:ext cx="1653165" cy="8582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74979" y="514436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26394,8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4993" y="786157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117840" y="1851971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1576,9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61931" y="2016917"/>
        <a:ext cx="902279" cy="10688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29787" y="505796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25880,7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0185" y="777516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117840" y="1806455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1665,6</a:t>
          </a:r>
          <a:endParaRPr lang="ru-RU" sz="2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61931" y="1971400"/>
        <a:ext cx="902279" cy="10688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74979" y="484336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25414,9</a:t>
          </a:r>
          <a:endParaRPr lang="ru-RU" sz="2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4993" y="756056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117840" y="1821871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3230,7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61931" y="1986816"/>
        <a:ext cx="902279" cy="1068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0.43186</cdr:x>
      <cdr:y>0.36049</cdr:y>
    </cdr:from>
    <cdr:to>
      <cdr:x>0.59501</cdr:x>
      <cdr:y>0.59487</cdr:y>
    </cdr:to>
    <cdr:sp macro="" textlink="">
      <cdr:nvSpPr>
        <cdr:cNvPr id="5" name="Прямая со стрелкой 4"/>
        <cdr:cNvSpPr/>
      </cdr:nvSpPr>
      <cdr:spPr bwMode="auto">
        <a:xfrm xmlns:a="http://schemas.openxmlformats.org/drawingml/2006/main" flipV="1">
          <a:off x="3214710" y="1538286"/>
          <a:ext cx="1214446" cy="1000132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0.6334</cdr:x>
      <cdr:y>0.14286</cdr:y>
    </cdr:from>
    <cdr:to>
      <cdr:x>0.80614</cdr:x>
      <cdr:y>0.32701</cdr:y>
    </cdr:to>
    <cdr:sp macro="" textlink="">
      <cdr:nvSpPr>
        <cdr:cNvPr id="7" name="Прямая со стрелкой 6"/>
        <cdr:cNvSpPr/>
      </cdr:nvSpPr>
      <cdr:spPr bwMode="auto">
        <a:xfrm xmlns:a="http://schemas.openxmlformats.org/drawingml/2006/main" flipV="1">
          <a:off x="4714908" y="609591"/>
          <a:ext cx="1285884" cy="785818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0.27831</cdr:x>
      <cdr:y>0.20982</cdr:y>
    </cdr:from>
    <cdr:to>
      <cdr:x>0.39156</cdr:x>
      <cdr:y>0.29353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071688" y="895344"/>
          <a:ext cx="84301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0.45106</cdr:x>
      <cdr:y>0.37723</cdr:y>
    </cdr:from>
    <cdr:to>
      <cdr:x>0.5739</cdr:x>
      <cdr:y>0.46094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357607" y="1609724"/>
          <a:ext cx="914398" cy="357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103,0%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0.65259</cdr:x>
      <cdr:y>0.41071</cdr:y>
    </cdr:from>
    <cdr:to>
      <cdr:x>0.77543</cdr:x>
      <cdr:y>0.47768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857759" y="1752600"/>
          <a:ext cx="914398" cy="2857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103,0 %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12062-CAA3-4BCF-88CE-5F3270E5995D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DDB68-DC08-44B6-A706-8C98C2F322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83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B1CA6153-D8B9-4C59-8816-557EE2C36656}" type="slidenum">
              <a:rPr 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6</a:t>
            </a:fld>
            <a:endParaRPr 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3" cy="447436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04" tIns="41852" rIns="83704" bIns="41852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683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48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9784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873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9017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75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120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92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76" y="273850"/>
            <a:ext cx="8227061" cy="11424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A1870-3377-4F6A-AE2E-4A84ADF4B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55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41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534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880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858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8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87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70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209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0B519-DA74-4421-BEF7-5B2C93751803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38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  <p:sldLayoutId id="214748378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052736"/>
            <a:ext cx="5760640" cy="3672408"/>
          </a:xfrm>
        </p:spPr>
        <p:txBody>
          <a:bodyPr/>
          <a:lstStyle/>
          <a:p>
            <a:pPr algn="ctr"/>
            <a:r>
              <a:rPr lang="ru-RU" sz="4800" dirty="0" smtClean="0"/>
              <a:t>БЮДЖЕТ ДЛЯ ГРАЖДАН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к проекту</a:t>
            </a:r>
            <a:br>
              <a:rPr lang="ru-RU" sz="1800" dirty="0" smtClean="0"/>
            </a:br>
            <a:r>
              <a:rPr lang="ru-RU" sz="1800" dirty="0" smtClean="0"/>
              <a:t>бюджета Покровского сельского поселения </a:t>
            </a:r>
            <a:r>
              <a:rPr lang="ru-RU" sz="1800" dirty="0" err="1" smtClean="0"/>
              <a:t>Неклиновского</a:t>
            </a:r>
            <a:r>
              <a:rPr lang="ru-RU" sz="1800" dirty="0" smtClean="0"/>
              <a:t> района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pPr algn="ctr"/>
            <a:endParaRPr lang="ru-RU" sz="1800" b="1" dirty="0" smtClean="0"/>
          </a:p>
          <a:p>
            <a:pPr algn="ctr"/>
            <a:endParaRPr lang="ru-RU" sz="1800" b="1" dirty="0" smtClean="0"/>
          </a:p>
          <a:p>
            <a:pPr algn="ctr"/>
            <a:endParaRPr lang="ru-RU" sz="1800" b="1" dirty="0" smtClean="0"/>
          </a:p>
          <a:p>
            <a:pPr algn="ctr"/>
            <a:endParaRPr lang="ru-RU" sz="1800" b="1" dirty="0" smtClean="0"/>
          </a:p>
          <a:p>
            <a:pPr algn="ctr"/>
            <a:r>
              <a:rPr lang="ru-RU" sz="1800" b="1" dirty="0" smtClean="0"/>
              <a:t>на 2019 год и на плановый период 2020 и 2021 годов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373033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54500"/>
            <a:ext cx="8229600" cy="54746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поступлений бюджетообразующих налогов в бюджет 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3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82720007"/>
              </p:ext>
            </p:extLst>
          </p:nvPr>
        </p:nvGraphicFramePr>
        <p:xfrm>
          <a:off x="0" y="1714489"/>
          <a:ext cx="6285904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6343297"/>
              </p:ext>
            </p:extLst>
          </p:nvPr>
        </p:nvGraphicFramePr>
        <p:xfrm>
          <a:off x="6143636" y="1142984"/>
          <a:ext cx="2838876" cy="2520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9681906"/>
              </p:ext>
            </p:extLst>
          </p:nvPr>
        </p:nvGraphicFramePr>
        <p:xfrm>
          <a:off x="6000760" y="3857628"/>
          <a:ext cx="2906078" cy="2825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391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507288" cy="619472"/>
          </a:xfrm>
        </p:spPr>
        <p:txBody>
          <a:bodyPr>
            <a:normAutofit fontScale="90000"/>
          </a:bodyPr>
          <a:lstStyle/>
          <a:p>
            <a:pPr algn="ctr" eaLnBrk="1">
              <a:defRPr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налоговых и неналоговых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доходов бюджета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138242"/>
              </p:ext>
            </p:extLst>
          </p:nvPr>
        </p:nvGraphicFramePr>
        <p:xfrm>
          <a:off x="107504" y="1384176"/>
          <a:ext cx="8928992" cy="57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528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375397262"/>
              </p:ext>
            </p:extLst>
          </p:nvPr>
        </p:nvGraphicFramePr>
        <p:xfrm>
          <a:off x="214282" y="1466932"/>
          <a:ext cx="8822214" cy="5346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142844" y="692696"/>
            <a:ext cx="9000040" cy="736040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25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108520" y="381000"/>
            <a:ext cx="9252519" cy="1295400"/>
          </a:xfrm>
        </p:spPr>
        <p:txBody>
          <a:bodyPr/>
          <a:lstStyle/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</a:t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Покровского сельского поселения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-324544" y="1676400"/>
            <a:ext cx="9468544" cy="4267200"/>
          </a:xfrm>
        </p:spPr>
        <p:txBody>
          <a:bodyPr/>
          <a:lstStyle/>
          <a:p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программа- документ, определяющий цель, задачи, результаты, основные направления и инструменты государственной политики, направленные на достижение целей и реализацию государственных приоритетов.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013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60811"/>
            <a:ext cx="8280920" cy="691925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Структура муниципальных программ Покровского сельского поселения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района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val="1549495403"/>
              </p:ext>
            </p:extLst>
          </p:nvPr>
        </p:nvGraphicFramePr>
        <p:xfrm>
          <a:off x="0" y="1268760"/>
          <a:ext cx="914400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000892" y="2428868"/>
            <a:ext cx="45719" cy="45719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852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37484078"/>
              </p:ext>
            </p:extLst>
          </p:nvPr>
        </p:nvGraphicFramePr>
        <p:xfrm>
          <a:off x="-180528" y="1491768"/>
          <a:ext cx="903649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764704"/>
            <a:ext cx="8679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Покровского сельского поселения 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 в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727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836712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Покровского сельского поселения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района, формируемые в рамках муниципальных программ Покровского сельского поселения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района, и непрограммные 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043284621"/>
              </p:ext>
            </p:extLst>
          </p:nvPr>
        </p:nvGraphicFramePr>
        <p:xfrm>
          <a:off x="179512" y="1464018"/>
          <a:ext cx="2903984" cy="3621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00334430"/>
              </p:ext>
            </p:extLst>
          </p:nvPr>
        </p:nvGraphicFramePr>
        <p:xfrm>
          <a:off x="3347864" y="1483042"/>
          <a:ext cx="2903984" cy="3530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763117112"/>
              </p:ext>
            </p:extLst>
          </p:nvPr>
        </p:nvGraphicFramePr>
        <p:xfrm>
          <a:off x="6240016" y="1452210"/>
          <a:ext cx="2903984" cy="3560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19672" y="521219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Покровского сельского поселения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688282" y="6067902"/>
            <a:ext cx="6192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епрограммные расходы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48577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2019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143372" y="48577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2020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929454" y="485776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2021 </a:t>
            </a:r>
            <a:r>
              <a:rPr lang="ru-RU" dirty="0" smtClean="0"/>
              <a:t>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30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5" cy="2060848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межбюджетных трансфертов, передаваемые в бюджет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Неклиновского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из бюджета Покровского сельского поселения на осуществление части полномочий по решению вопросов местного значения в соответствии с заключенными соглашениями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76872"/>
            <a:ext cx="8712968" cy="458112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ВСЕГО-176,0тыс.рублей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Частичная передача полномочий по утверждению в областных структурах лимитов потребления топливно-энергетических ресурсов и уличного освещения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12,5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представления ритуальных услуг в границах поселения-0,2 тыс. рублей.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на исполнение внешнего финансового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контроля-82,4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передачу полномочий по осуществлению муниципального финансового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контроля-80,9тыс. Рублей.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516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848871" cy="1524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жители Покровского сельского поселения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676400"/>
            <a:ext cx="6858000" cy="5181600"/>
          </a:xfrm>
        </p:spPr>
        <p:txBody>
          <a:bodyPr>
            <a:normAutofit lnSpcReduction="10000"/>
          </a:bodyPr>
          <a:lstStyle/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Эффективное, ответственное и прозрачное управление финансами является базовым условием достижения стратегических целей социально-экономического развития Покровского сельского поселения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привлечения большого количества граждан поселения к участию в обсуждении вопросов формирования бюджета Покровского сельского поселения и его исполнения разработан «Бюджет для граждан»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познакомит Вас с положениями основного финансового документа Покровского сельского поселения на 2019 год и на плановый период 2020 и 2021 годов.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Представленная информация предназначена для широкого круга пользователей и будет интересна и полезна всем категориям населения.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уважением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Покровского 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                              А.Ф. 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Кривошапко</a:t>
            </a:r>
            <a:endParaRPr lang="ru-RU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676400"/>
            <a:ext cx="6858000" cy="5353000"/>
          </a:xfrm>
        </p:spPr>
        <p:txBody>
          <a:bodyPr/>
          <a:lstStyle/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познакомит с положениями основного финансового документа Покровского сельского поселения-местного бюджета, а именно : проекта бюджета Покровского сельского поселения 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Неклиновского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на 2019 год и на плановый период 2020 и 2021 годов.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Представленная информация предназначена для широкого круга пользователей и будет интересна и полезна как студентам, педагогам, врачам, молодым семьям, так и гражданским служащим, пенсионерам и другим категориям населения, так как бюджет затрагивает интересы каждого жителя Покровского сельского поселения. Мы постарались в доступной и понятной форме для граждан, показать основные показатели бюджета Покровского сельского поселения.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нацелен на получение обратной связи от граждан, которым интересны современные проблемы муниципальных финансов в Покровском сельском поселении.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175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Схема 28"/>
          <p:cNvGraphicFramePr/>
          <p:nvPr>
            <p:extLst>
              <p:ext uri="{D42A27DB-BD31-4B8C-83A1-F6EECF244321}">
                <p14:modId xmlns:p14="http://schemas.microsoft.com/office/powerpoint/2010/main" val="2371920398"/>
              </p:ext>
            </p:extLst>
          </p:nvPr>
        </p:nvGraphicFramePr>
        <p:xfrm>
          <a:off x="0" y="654500"/>
          <a:ext cx="9144000" cy="620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68425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03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14356"/>
            <a:ext cx="8186766" cy="1000132"/>
          </a:xfrm>
        </p:spPr>
        <p:txBody>
          <a:bodyPr>
            <a:normAutofit/>
          </a:bodyPr>
          <a:lstStyle/>
          <a:p>
            <a:pPr lvl="0"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юджета Покровского сельского поселения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района на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2019 год и на плановый период 2020 и 2021 годов направлен на решение следующих ключевых задач:</a:t>
            </a:r>
            <a:endParaRPr lang="ru-RU" sz="1800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42844" y="2143116"/>
            <a:ext cx="5072098" cy="4500594"/>
          </a:xfrm>
        </p:spPr>
        <p:txBody>
          <a:bodyPr/>
          <a:lstStyle/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Повышение эффективности бюджетной политики, в том числе за счет роста эффективности бюджетных расходов;</a:t>
            </a:r>
          </a:p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Повышение прозрачности и открытости бюджетного процесса;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экономического роста;</a:t>
            </a:r>
          </a:p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Разработка бюджетного прогноза Покровского сельского поселения на долгосрочный период 2019-2020 год.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704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20688"/>
            <a:ext cx="9144000" cy="648072"/>
          </a:xfrm>
        </p:spPr>
        <p:txBody>
          <a:bodyPr tIns="11340">
            <a:normAutofit fontScale="90000"/>
          </a:bodyPr>
          <a:lstStyle/>
          <a:p>
            <a:pPr algn="ctr" eaLnBrk="1">
              <a:lnSpc>
                <a:spcPct val="7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dirty="0" smtClean="0">
                <a:latin typeface="Times New Roman" pitchFamily="16" charset="0"/>
              </a:rPr>
              <a:t/>
            </a:r>
            <a:br>
              <a:rPr lang="ru-RU" sz="2000" dirty="0" smtClean="0">
                <a:latin typeface="Times New Roman" pitchFamily="16" charset="0"/>
              </a:rPr>
            </a:br>
            <a:r>
              <a:rPr lang="ru-RU" sz="2000" dirty="0" smtClean="0">
                <a:latin typeface="Times New Roman" pitchFamily="16" charset="0"/>
              </a:rPr>
              <a:t>Основные параметры проекта бюджета Покровского сельского поселения </a:t>
            </a:r>
            <a:br>
              <a:rPr lang="ru-RU" sz="2000" dirty="0" smtClean="0">
                <a:latin typeface="Times New Roman" pitchFamily="16" charset="0"/>
              </a:rPr>
            </a:br>
            <a:r>
              <a:rPr lang="ru-RU" sz="2000" dirty="0" err="1" smtClean="0">
                <a:latin typeface="Times New Roman" pitchFamily="16" charset="0"/>
              </a:rPr>
              <a:t>Неклиновского</a:t>
            </a:r>
            <a:r>
              <a:rPr lang="ru-RU" sz="2000" dirty="0" smtClean="0">
                <a:latin typeface="Times New Roman" pitchFamily="16" charset="0"/>
              </a:rPr>
              <a:t> района на 2019 год</a:t>
            </a:r>
            <a:r>
              <a:rPr lang="ru-RU" sz="2000" dirty="0">
                <a:latin typeface="Times New Roman" pitchFamily="16" charset="0"/>
              </a:rPr>
              <a:t> </a:t>
            </a:r>
            <a:r>
              <a:rPr lang="ru-RU" sz="2000" dirty="0" smtClean="0">
                <a:latin typeface="Times New Roman" pitchFamily="16" charset="0"/>
              </a:rPr>
              <a:t>и на плановый период 2020 и 2021 годов (тыс. руб.)</a:t>
            </a:r>
          </a:p>
        </p:txBody>
      </p:sp>
      <p:graphicFrame>
        <p:nvGraphicFramePr>
          <p:cNvPr id="30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53941"/>
              </p:ext>
            </p:extLst>
          </p:nvPr>
        </p:nvGraphicFramePr>
        <p:xfrm>
          <a:off x="500033" y="1357300"/>
          <a:ext cx="7715304" cy="5206241"/>
        </p:xfrm>
        <a:graphic>
          <a:graphicData uri="http://schemas.openxmlformats.org/drawingml/2006/table">
            <a:tbl>
              <a:tblPr firstCol="1" bandRow="1">
                <a:tableStyleId>{BDBED569-4797-4DF1-A0F4-6AAB3CD982D8}</a:tableStyleId>
              </a:tblPr>
              <a:tblGrid>
                <a:gridCol w="2713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3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369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369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решения собрания депутатов Покровского сельского поселения </a:t>
                      </a: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Неклиновского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8183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решения собрания депутатов Покровского сельского поселения </a:t>
                      </a: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Неклиновского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8183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решения собрания депутатов Покровского сельского поселения </a:t>
                      </a: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Неклиновского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8183" marB="49517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11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Доходы, всего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27971,7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27546,3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28645,6</a:t>
                      </a: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7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17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20434,5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21205,0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22126,8</a:t>
                      </a: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07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7537,2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6341,3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6518,8</a:t>
                      </a: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48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II. Расходы, всего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27971,7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27546,3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28645,6</a:t>
                      </a: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07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III. Дефицит(-), профицит (+)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317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IV. Источники финансирования дефицита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8679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624110"/>
            <a:ext cx="6554688" cy="572642"/>
          </a:xfrm>
        </p:spPr>
        <p:txBody>
          <a:bodyPr>
            <a:normAutofit fontScale="90000"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Поступающие в бюджет денежные средства являются ДОХОДАМИ БЮДЖЕТА</a:t>
            </a:r>
            <a:b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76400"/>
            <a:ext cx="8352928" cy="4920952"/>
          </a:xfrm>
        </p:spPr>
        <p:txBody>
          <a:bodyPr>
            <a:normAutofit lnSpcReduction="10000"/>
          </a:bodyPr>
          <a:lstStyle/>
          <a:p>
            <a:r>
              <a:rPr lang="ru-RU" sz="2000" i="1" dirty="0" smtClean="0"/>
              <a:t>НАЛОГИ- часть доходов граждан и организаций, которые они обязаны заплатить государству(например, налог на доходы физических лиц, налог на прибыль, налог на имущество физических лиц, земельный налог, транспортный налог и др.)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НЕНАЛОГОВЫЕ ДОХОДЫ-платежи в виде штрафов, санкций за нарушение законодательства, платежи за пользование имуществом государства.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БЕЗВОЗМЕЗДНЫЕ ПОСТУПЛЕНИЯ-средства, которые поступают в бюджет безвозмездно (денежные средства, поступающие из вышестоящего бюджета (например, дотация из областного бюджета),а также безвозмездные перечисления от физических и юридических лиц)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3126900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888960" cy="664032"/>
          </a:xfrm>
        </p:spPr>
        <p:txBody>
          <a:bodyPr>
            <a:normAutofit fontScale="90000"/>
          </a:bodyPr>
          <a:lstStyle/>
          <a:p>
            <a:pPr algn="ctr" eaLnBrk="1">
              <a:lnSpc>
                <a:spcPts val="3000"/>
              </a:lnSpc>
              <a:defRPr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доходов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Содержимое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7951629"/>
              </p:ext>
            </p:extLst>
          </p:nvPr>
        </p:nvGraphicFramePr>
        <p:xfrm>
          <a:off x="785786" y="1676400"/>
          <a:ext cx="7443814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 bwMode="auto">
          <a:xfrm>
            <a:off x="2924104" y="2271439"/>
            <a:ext cx="745199" cy="25200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337282" y="2398284"/>
            <a:ext cx="745200" cy="32257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652120" y="2309242"/>
            <a:ext cx="745199" cy="2503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2915816" y="2846019"/>
            <a:ext cx="745199" cy="2503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4305384" y="3058014"/>
            <a:ext cx="745200" cy="2503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5652120" y="2846020"/>
            <a:ext cx="745200" cy="2503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" name="Прямоугольник 3"/>
          <p:cNvSpPr>
            <a:spLocks noChangeArrowheads="1"/>
          </p:cNvSpPr>
          <p:nvPr/>
        </p:nvSpPr>
        <p:spPr bwMode="auto">
          <a:xfrm>
            <a:off x="601441" y="1357298"/>
            <a:ext cx="1354500" cy="285752"/>
          </a:xfrm>
          <a:prstGeom prst="rect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ru-RU" sz="1400" dirty="0">
                <a:latin typeface="Times New Roman" pitchFamily="16" charset="0"/>
                <a:cs typeface="Times New Roman" pitchFamily="16" charset="0"/>
              </a:rPr>
              <a:t>(тыс. рублей)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946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0542"/>
            <a:ext cx="8229600" cy="768193"/>
          </a:xfrm>
        </p:spPr>
        <p:txBody>
          <a:bodyPr>
            <a:normAutofit/>
          </a:bodyPr>
          <a:lstStyle/>
          <a:p>
            <a:pPr algn="ctr" eaLnBrk="1">
              <a:lnSpc>
                <a:spcPts val="2500"/>
              </a:lnSpc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налоговых и неналоговых  доходов бюджета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</a:t>
            </a:r>
          </a:p>
        </p:txBody>
      </p:sp>
      <p:graphicFrame>
        <p:nvGraphicFramePr>
          <p:cNvPr id="4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785649"/>
              </p:ext>
            </p:extLst>
          </p:nvPr>
        </p:nvGraphicFramePr>
        <p:xfrm>
          <a:off x="287524" y="1428736"/>
          <a:ext cx="8568952" cy="5168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919084" y="1714488"/>
            <a:ext cx="1354501" cy="357190"/>
          </a:xfrm>
          <a:prstGeom prst="rect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ru-RU" sz="1400" dirty="0">
                <a:latin typeface="Times New Roman" pitchFamily="16" charset="0"/>
                <a:cs typeface="Times New Roman" pitchFamily="16" charset="0"/>
              </a:rPr>
              <a:t>(тыс. рублей)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181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5053</TotalTime>
  <Words>1122</Words>
  <Application>Microsoft Office PowerPoint</Application>
  <PresentationFormat>Экран (4:3)</PresentationFormat>
  <Paragraphs>178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Microsoft YaHei</vt:lpstr>
      <vt:lpstr>Arial</vt:lpstr>
      <vt:lpstr>Calibri</vt:lpstr>
      <vt:lpstr>Century Gothic</vt:lpstr>
      <vt:lpstr>Tahoma</vt:lpstr>
      <vt:lpstr>Times New Roman</vt:lpstr>
      <vt:lpstr>Wingdings 3</vt:lpstr>
      <vt:lpstr>Легкий дым</vt:lpstr>
      <vt:lpstr>БЮДЖЕТ ДЛЯ ГРАЖДАН   к проекту бюджета Покровского сельского поселения Неклиновского района</vt:lpstr>
      <vt:lpstr>Уважаемые жители Покровского сельского поселения</vt:lpstr>
      <vt:lpstr>Бюджет для граждан</vt:lpstr>
      <vt:lpstr>Презентация PowerPoint</vt:lpstr>
      <vt:lpstr>Проект бюджета Покровского сельского поселения Неклиновского района на  2019 год и на плановый период 2020 и 2021 годов направлен на решение следующих ключевых задач:</vt:lpstr>
      <vt:lpstr> Основные параметры проекта бюджета Покровского сельского поселения  Неклиновского района на 2019 год и на плановый период 2020 и 2021 годов (тыс. руб.)</vt:lpstr>
      <vt:lpstr>Поступающие в бюджет денежные средства являются ДОХОДАМИ БЮДЖЕТА   </vt:lpstr>
      <vt:lpstr>Динамика доходов бюджета Покровского сельского поселения Неклиновского района</vt:lpstr>
      <vt:lpstr>Динамика налоговых и неналоговых  доходов бюджета Покровского сельского поселения Неклиновского района</vt:lpstr>
      <vt:lpstr>Структура поступлений бюджетообразующих налогов в бюджет </vt:lpstr>
      <vt:lpstr>Структура налоговых и неналоговых доходов бюджета Покровского сельского поселения Неклиновского района в 2019 году</vt:lpstr>
      <vt:lpstr>Расходы бюджета Покровского СЕЛЬСКОГО ПОСЕЛЕНИЯ Неклиновского района на 2019 год</vt:lpstr>
      <vt:lpstr>Муниципальные программы Покровского сельского поселения</vt:lpstr>
      <vt:lpstr>Структура муниципальных программ Покровского сельского поселения  Неклиновского района на 2019 год</vt:lpstr>
      <vt:lpstr>Презентация PowerPoint</vt:lpstr>
      <vt:lpstr>Презентация PowerPoint</vt:lpstr>
      <vt:lpstr>Объем межбюджетных трансфертов, передаваемые в бюджет Неклиновского района из бюджета Покровского сельского поселения на осуществление части полномочий по решению вопросов местного значения в соответствии с заключенными соглашениями на 2019 год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520</cp:revision>
  <cp:lastPrinted>2013-11-22T13:20:24Z</cp:lastPrinted>
  <dcterms:created xsi:type="dcterms:W3CDTF">2013-11-19T11:15:28Z</dcterms:created>
  <dcterms:modified xsi:type="dcterms:W3CDTF">2019-01-22T11:20:57Z</dcterms:modified>
</cp:coreProperties>
</file>