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7" r:id="rId3"/>
    <p:sldId id="277" r:id="rId4"/>
    <p:sldId id="272" r:id="rId5"/>
    <p:sldId id="275" r:id="rId6"/>
    <p:sldId id="282" r:id="rId7"/>
    <p:sldId id="283" r:id="rId8"/>
    <p:sldId id="284" r:id="rId9"/>
    <p:sldId id="260" r:id="rId10"/>
    <p:sldId id="271" r:id="rId11"/>
    <p:sldId id="289" r:id="rId12"/>
    <p:sldId id="290" r:id="rId13"/>
  </p:sldIdLst>
  <p:sldSz cx="9144000" cy="6858000" type="screen4x3"/>
  <p:notesSz cx="6781800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3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1C5"/>
    <a:srgbClr val="4ED0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88" autoAdjust="0"/>
    <p:restoredTop sz="86380" autoAdjust="0"/>
  </p:normalViewPr>
  <p:slideViewPr>
    <p:cSldViewPr snapToGrid="0">
      <p:cViewPr varScale="1">
        <p:scale>
          <a:sx n="88" d="100"/>
          <a:sy n="88" d="100"/>
        </p:scale>
        <p:origin x="9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-2904" y="-102"/>
      </p:cViewPr>
      <p:guideLst>
        <p:guide orient="horz" pos="3127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Динамика поступлений собственных доходов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 -20054,8</c:v>
                </c:pt>
                <c:pt idx="1">
                  <c:v>2021 год -21052,3</c:v>
                </c:pt>
                <c:pt idx="2">
                  <c:v>2022 год -21852,3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20054.8</c:v>
                </c:pt>
                <c:pt idx="1">
                  <c:v>21052.3</c:v>
                </c:pt>
                <c:pt idx="2">
                  <c:v>21852.3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84-4ADB-A7E9-5089D6184E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7310208"/>
        <c:axId val="123061376"/>
      </c:barChart>
      <c:catAx>
        <c:axId val="1173102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3061376"/>
        <c:crosses val="autoZero"/>
        <c:auto val="1"/>
        <c:lblAlgn val="ctr"/>
        <c:lblOffset val="100"/>
        <c:noMultiLvlLbl val="0"/>
      </c:catAx>
      <c:valAx>
        <c:axId val="123061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102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общегосударственные
 вопросы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30.53</c:v>
                </c:pt>
                <c:pt idx="1">
                  <c:v>40.299999999999997</c:v>
                </c:pt>
                <c:pt idx="2">
                  <c:v>40.1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A0-44C9-91FB-3396C319FB8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Национальная  безопасность и правоохранительная деятельность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0.2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EA0-44C9-91FB-3396C319FB8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национальная экономика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9.1999999999999993</c:v>
                </c:pt>
                <c:pt idx="1">
                  <c:v>0.7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EA0-44C9-91FB-3396C319FB8E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жилищно
-коммунальное хозяйство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56.2</c:v>
                </c:pt>
                <c:pt idx="1">
                  <c:v>55.3</c:v>
                </c:pt>
                <c:pt idx="2">
                  <c:v>55.6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A0-44C9-91FB-3396C319FB8E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охрана окружающей среды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0.05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EA0-44C9-91FB-3396C319FB8E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Лист1!$G$2:$G$4</c:f>
              <c:numCache>
                <c:formatCode>General</c:formatCode>
                <c:ptCount val="3"/>
                <c:pt idx="0">
                  <c:v>0.3</c:v>
                </c:pt>
                <c:pt idx="1">
                  <c:v>0.32</c:v>
                </c:pt>
                <c:pt idx="2">
                  <c:v>0.32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EA0-44C9-91FB-3396C319FB8E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Культура, 
кинематография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Лист1!$H$2:$H$4</c:f>
              <c:numCache>
                <c:formatCode>General</c:formatCode>
                <c:ptCount val="3"/>
                <c:pt idx="0">
                  <c:v>1.7</c:v>
                </c:pt>
                <c:pt idx="1">
                  <c:v>1.8</c:v>
                </c:pt>
                <c:pt idx="2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A0-44C9-91FB-3396C319FB8E}"/>
            </c:ext>
          </c:extLst>
        </c:ser>
        <c:ser>
          <c:idx val="7"/>
          <c:order val="7"/>
          <c:tx>
            <c:strRef>
              <c:f>Лист1!$I$1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Лист1!$I$2:$I$4</c:f>
              <c:numCache>
                <c:formatCode>General</c:formatCode>
                <c:ptCount val="3"/>
                <c:pt idx="0">
                  <c:v>0.9</c:v>
                </c:pt>
                <c:pt idx="1">
                  <c:v>0.9</c:v>
                </c:pt>
                <c:pt idx="2">
                  <c:v>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CEA0-44C9-91FB-3396C319FB8E}"/>
            </c:ext>
          </c:extLst>
        </c:ser>
        <c:ser>
          <c:idx val="8"/>
          <c:order val="8"/>
          <c:tx>
            <c:strRef>
              <c:f>Лист1!$J$1</c:f>
              <c:strCache>
                <c:ptCount val="1"/>
                <c:pt idx="0">
                  <c:v>физическая культура и спорт 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Лист1!$J$2:$J$4</c:f>
              <c:numCache>
                <c:formatCode>General</c:formatCode>
                <c:ptCount val="3"/>
                <c:pt idx="0">
                  <c:v>0.4</c:v>
                </c:pt>
                <c:pt idx="1">
                  <c:v>0.4</c:v>
                </c:pt>
                <c:pt idx="2">
                  <c:v>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EA0-44C9-91FB-3396C319FB8E}"/>
            </c:ext>
          </c:extLst>
        </c:ser>
        <c:ser>
          <c:idx val="9"/>
          <c:order val="9"/>
          <c:tx>
            <c:strRef>
              <c:f>Лист1!$K$1</c:f>
              <c:strCache>
                <c:ptCount val="1"/>
                <c:pt idx="0">
                  <c:v>Межбюджетные трансферты</c:v>
                </c:pt>
              </c:strCache>
            </c:strRef>
          </c:tx>
          <c:invertIfNegative val="0"/>
          <c:cat>
            <c:strRef>
              <c:f>Лист1!$A$2:$A$4</c:f>
              <c:strCache>
                <c:ptCount val="3"/>
                <c:pt idx="0">
                  <c:v>2020 год</c:v>
                </c:pt>
                <c:pt idx="1">
                  <c:v>2021 год</c:v>
                </c:pt>
                <c:pt idx="2">
                  <c:v>2022 год</c:v>
                </c:pt>
              </c:strCache>
            </c:strRef>
          </c:cat>
          <c:val>
            <c:numRef>
              <c:f>Лист1!$K$2:$K$4</c:f>
              <c:numCache>
                <c:formatCode>General</c:formatCode>
                <c:ptCount val="3"/>
                <c:pt idx="0">
                  <c:v>0.54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EA0-44C9-91FB-3396C319FB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4600320"/>
        <c:axId val="124601856"/>
        <c:axId val="0"/>
      </c:bar3DChart>
      <c:catAx>
        <c:axId val="12460032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24601856"/>
        <c:crosses val="autoZero"/>
        <c:auto val="1"/>
        <c:lblAlgn val="ctr"/>
        <c:lblOffset val="100"/>
        <c:noMultiLvlLbl val="0"/>
      </c:catAx>
      <c:valAx>
        <c:axId val="12460185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4600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930659157033034"/>
          <c:y val="1.7423449791190145E-2"/>
          <c:w val="0.31486852665623039"/>
          <c:h val="0.9551682738508361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81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943793911007022"/>
          <c:y val="4.7210300429184553E-2"/>
          <c:w val="0.53747072599531598"/>
          <c:h val="0.8261802575107296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Общий объем расходов бюджета</c:v>
                </c:pt>
              </c:strCache>
            </c:strRef>
          </c:tx>
          <c:spPr>
            <a:solidFill>
              <a:srgbClr val="FF00FF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Sheet1!$B$2:$E$2</c:f>
              <c:numCache>
                <c:formatCode>#,##0.00</c:formatCode>
                <c:ptCount val="4"/>
                <c:pt idx="0">
                  <c:v>30866.6</c:v>
                </c:pt>
                <c:pt idx="1">
                  <c:v>29262.9</c:v>
                </c:pt>
                <c:pt idx="2">
                  <c:v>30020.3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40C-40E7-8742-47B2FC7AA6F2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муниципальные программы</c:v>
                </c:pt>
              </c:strCache>
            </c:strRef>
          </c:tx>
          <c:spPr>
            <a:solidFill>
              <a:srgbClr val="00FF00"/>
            </a:solidFill>
            <a:ln w="12678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2020г.</c:v>
                </c:pt>
                <c:pt idx="1">
                  <c:v>2021г.</c:v>
                </c:pt>
                <c:pt idx="2">
                  <c:v>2022г.</c:v>
                </c:pt>
              </c:strCache>
            </c:strRef>
          </c:cat>
          <c:val>
            <c:numRef>
              <c:f>Sheet1!$B$3:$E$3</c:f>
              <c:numCache>
                <c:formatCode>#,##0.00</c:formatCode>
                <c:ptCount val="4"/>
                <c:pt idx="0">
                  <c:v>29569.7</c:v>
                </c:pt>
                <c:pt idx="1">
                  <c:v>26433.9</c:v>
                </c:pt>
                <c:pt idx="2">
                  <c:v>27272.400000000001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40C-40E7-8742-47B2FC7AA6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124845440"/>
        <c:axId val="117380224"/>
        <c:axId val="0"/>
      </c:bar3DChart>
      <c:catAx>
        <c:axId val="124845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17380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7380224"/>
        <c:scaling>
          <c:orientation val="minMax"/>
        </c:scaling>
        <c:delete val="0"/>
        <c:axPos val="l"/>
        <c:majorGridlines>
          <c:spPr>
            <a:ln w="3169">
              <a:solidFill>
                <a:schemeClr val="tx1"/>
              </a:solidFill>
              <a:prstDash val="solid"/>
            </a:ln>
          </c:spPr>
        </c:majorGridlines>
        <c:numFmt formatCode="#,##0.00" sourceLinked="1"/>
        <c:majorTickMark val="out"/>
        <c:minorTickMark val="none"/>
        <c:tickLblPos val="nextTo"/>
        <c:spPr>
          <a:ln w="316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97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124845440"/>
        <c:crosses val="autoZero"/>
        <c:crossBetween val="between"/>
      </c:valAx>
      <c:spPr>
        <a:noFill/>
        <a:ln w="25356">
          <a:noFill/>
        </a:ln>
      </c:spPr>
    </c:plotArea>
    <c:legend>
      <c:legendPos val="r"/>
      <c:layout>
        <c:manualLayout>
          <c:xMode val="edge"/>
          <c:yMode val="edge"/>
          <c:x val="0.66393437874866912"/>
          <c:y val="0.16738187336388832"/>
          <c:w val="0.33606557377049207"/>
          <c:h val="0.59227467811158818"/>
        </c:manualLayout>
      </c:layout>
      <c:overlay val="0"/>
      <c:spPr>
        <a:noFill/>
        <a:ln w="25356">
          <a:noFill/>
        </a:ln>
      </c:spPr>
      <c:txPr>
        <a:bodyPr/>
        <a:lstStyle/>
        <a:p>
          <a:pPr>
            <a:defRPr sz="165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79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45E29D-DD62-41A7-9A27-55D757AFB9B7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8E54C20-AEDF-4DE4-8141-D99DADEBF205}">
      <dgm:prSet phldrT="[Текст]" custT="1"/>
      <dgm:spPr>
        <a:solidFill>
          <a:srgbClr val="00B050"/>
        </a:solidFill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6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района на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F447E71B-38D7-4EF6-99A0-01CB8D89ACD0}" type="parTrans" cxnId="{A0E3C933-75D0-4FB8-A670-1EBC3576ED2D}">
      <dgm:prSet/>
      <dgm:spPr/>
      <dgm:t>
        <a:bodyPr/>
        <a:lstStyle/>
        <a:p>
          <a:endParaRPr lang="ru-RU"/>
        </a:p>
      </dgm:t>
    </dgm:pt>
    <dgm:pt modelId="{629A806B-0E51-4553-ABF4-8B0174B46B49}" type="sibTrans" cxnId="{A0E3C933-75D0-4FB8-A670-1EBC3576ED2D}">
      <dgm:prSet/>
      <dgm:spPr/>
      <dgm:t>
        <a:bodyPr/>
        <a:lstStyle/>
        <a:p>
          <a:endParaRPr lang="ru-RU"/>
        </a:p>
      </dgm:t>
    </dgm:pt>
    <dgm:pt modelId="{5455ACDF-60C5-4167-87A1-29BAE2611F9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EE1E1E93-492B-4752-8771-29B7E012A160}" type="parTrans" cxnId="{C4CF7E9F-FBEB-4861-880E-D0A079A07CD1}">
      <dgm:prSet/>
      <dgm:spPr/>
      <dgm:t>
        <a:bodyPr/>
        <a:lstStyle/>
        <a:p>
          <a:endParaRPr lang="ru-RU"/>
        </a:p>
      </dgm:t>
    </dgm:pt>
    <dgm:pt modelId="{8BED254E-C52A-435B-8AEF-9276B7C23FCD}" type="sibTrans" cxnId="{C4CF7E9F-FBEB-4861-880E-D0A079A07CD1}">
      <dgm:prSet/>
      <dgm:spPr/>
      <dgm:t>
        <a:bodyPr/>
        <a:lstStyle/>
        <a:p>
          <a:endParaRPr lang="ru-RU"/>
        </a:p>
      </dgm:t>
    </dgm:pt>
    <dgm:pt modelId="{32577181-D210-4440-B4C4-2C31499A9FC9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бюджетной и 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налоговой политики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gm:t>
    </dgm:pt>
    <dgm:pt modelId="{975F5F54-8F33-4342-8B29-8F29F8D67DB4}" type="parTrans" cxnId="{A20D9942-A971-4A59-83A7-8F08DDF7BD6D}">
      <dgm:prSet/>
      <dgm:spPr/>
      <dgm:t>
        <a:bodyPr/>
        <a:lstStyle/>
        <a:p>
          <a:endParaRPr lang="ru-RU"/>
        </a:p>
      </dgm:t>
    </dgm:pt>
    <dgm:pt modelId="{3A352F1C-685F-437C-B4DC-389D18335C9C}" type="sibTrans" cxnId="{A20D9942-A971-4A59-83A7-8F08DDF7BD6D}">
      <dgm:prSet/>
      <dgm:spPr/>
      <dgm:t>
        <a:bodyPr/>
        <a:lstStyle/>
        <a:p>
          <a:endParaRPr lang="ru-RU"/>
        </a:p>
      </dgm:t>
    </dgm:pt>
    <dgm:pt modelId="{FDED49B2-9BC1-4499-9A39-CA1A64D4D91F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района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4D28E53-EFC3-45B4-B690-479F575FFEA3}" type="parTrans" cxnId="{E0441DBC-1177-418A-83AE-0DCE178E899C}">
      <dgm:prSet/>
      <dgm:spPr/>
      <dgm:t>
        <a:bodyPr/>
        <a:lstStyle/>
        <a:p>
          <a:endParaRPr lang="ru-RU"/>
        </a:p>
      </dgm:t>
    </dgm:pt>
    <dgm:pt modelId="{8F7FB4EF-62C9-47CF-B22A-0B5C267272A7}" type="sibTrans" cxnId="{E0441DBC-1177-418A-83AE-0DCE178E899C}">
      <dgm:prSet/>
      <dgm:spPr/>
      <dgm:t>
        <a:bodyPr/>
        <a:lstStyle/>
        <a:p>
          <a:endParaRPr lang="ru-RU"/>
        </a:p>
      </dgm:t>
    </dgm:pt>
    <dgm:pt modelId="{8EFC5A77-6E7D-450F-9384-1E9D6A4D5640}">
      <dgm:prSet phldrT="[Текст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00CC3054-8EF7-48B5-9617-692D3F3A1805}" type="parTrans" cxnId="{7948D6DC-085D-4FA3-B69C-C625B1318F76}">
      <dgm:prSet/>
      <dgm:spPr/>
      <dgm:t>
        <a:bodyPr/>
        <a:lstStyle/>
        <a:p>
          <a:endParaRPr lang="ru-RU"/>
        </a:p>
      </dgm:t>
    </dgm:pt>
    <dgm:pt modelId="{D958899C-6BC4-484B-BC94-078B7B1C7D04}" type="sibTrans" cxnId="{7948D6DC-085D-4FA3-B69C-C625B1318F76}">
      <dgm:prSet/>
      <dgm:spPr/>
      <dgm:t>
        <a:bodyPr/>
        <a:lstStyle/>
        <a:p>
          <a:endParaRPr lang="ru-RU"/>
        </a:p>
      </dgm:t>
    </dgm:pt>
    <dgm:pt modelId="{C0EC7E88-BA1A-43D0-BBD3-F56BD0E40B73}" type="pres">
      <dgm:prSet presAssocID="{E545E29D-DD62-41A7-9A27-55D757AFB9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62C16F-E6CF-4E0F-A188-5C8495C8EF20}" type="pres">
      <dgm:prSet presAssocID="{88E54C20-AEDF-4DE4-8141-D99DADEBF205}" presName="centerShape" presStyleLbl="node0" presStyleIdx="0" presStyleCnt="1" custScaleX="120361" custScaleY="125462" custLinFactNeighborX="-6767" custLinFactNeighborY="1353"/>
      <dgm:spPr/>
      <dgm:t>
        <a:bodyPr/>
        <a:lstStyle/>
        <a:p>
          <a:endParaRPr lang="ru-RU"/>
        </a:p>
      </dgm:t>
    </dgm:pt>
    <dgm:pt modelId="{E81DC298-95F1-4C16-B23B-72D56A06EA14}" type="pres">
      <dgm:prSet presAssocID="{5455ACDF-60C5-4167-87A1-29BAE2611F9F}" presName="node" presStyleLbl="node1" presStyleIdx="0" presStyleCnt="4" custScaleX="274309" custRadScaleRad="101169" custRadScaleInc="-276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11B6-6EB7-4B09-AFE6-CBB08C65068E}" type="pres">
      <dgm:prSet presAssocID="{5455ACDF-60C5-4167-87A1-29BAE2611F9F}" presName="dummy" presStyleCnt="0"/>
      <dgm:spPr/>
    </dgm:pt>
    <dgm:pt modelId="{E2241868-7F0A-4349-9C0A-91AA9DA88569}" type="pres">
      <dgm:prSet presAssocID="{8BED254E-C52A-435B-8AEF-9276B7C23FCD}" presName="sibTrans" presStyleLbl="sibTrans2D1" presStyleIdx="0" presStyleCnt="4"/>
      <dgm:spPr/>
      <dgm:t>
        <a:bodyPr/>
        <a:lstStyle/>
        <a:p>
          <a:endParaRPr lang="ru-RU"/>
        </a:p>
      </dgm:t>
    </dgm:pt>
    <dgm:pt modelId="{D16AF05E-A9D0-4B22-BD94-A572C9FED59E}" type="pres">
      <dgm:prSet presAssocID="{32577181-D210-4440-B4C4-2C31499A9FC9}" presName="node" presStyleLbl="node1" presStyleIdx="1" presStyleCnt="4" custScaleX="169800" custScaleY="131246" custRadScaleRad="104343" custRadScaleInc="297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2D305A-25D0-4223-9445-E4680330A237}" type="pres">
      <dgm:prSet presAssocID="{32577181-D210-4440-B4C4-2C31499A9FC9}" presName="dummy" presStyleCnt="0"/>
      <dgm:spPr/>
    </dgm:pt>
    <dgm:pt modelId="{A3CD22A2-FC00-412E-881B-3DAA514DB57E}" type="pres">
      <dgm:prSet presAssocID="{3A352F1C-685F-437C-B4DC-389D18335C9C}" presName="sibTrans" presStyleLbl="sibTrans2D1" presStyleIdx="1" presStyleCnt="4"/>
      <dgm:spPr/>
      <dgm:t>
        <a:bodyPr/>
        <a:lstStyle/>
        <a:p>
          <a:endParaRPr lang="ru-RU"/>
        </a:p>
      </dgm:t>
    </dgm:pt>
    <dgm:pt modelId="{57BF963C-E058-4AEB-BD4E-10EE11DEA837}" type="pres">
      <dgm:prSet presAssocID="{FDED49B2-9BC1-4499-9A39-CA1A64D4D91F}" presName="node" presStyleLbl="node1" presStyleIdx="2" presStyleCnt="4" custScaleX="2167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42959D-1C87-4DE9-BF48-C5F1AE277B34}" type="pres">
      <dgm:prSet presAssocID="{FDED49B2-9BC1-4499-9A39-CA1A64D4D91F}" presName="dummy" presStyleCnt="0"/>
      <dgm:spPr/>
    </dgm:pt>
    <dgm:pt modelId="{CA8BA697-50D7-4A40-B433-CB97AC1CDBB8}" type="pres">
      <dgm:prSet presAssocID="{8F7FB4EF-62C9-47CF-B22A-0B5C267272A7}" presName="sibTrans" presStyleLbl="sibTrans2D1" presStyleIdx="2" presStyleCnt="4"/>
      <dgm:spPr/>
      <dgm:t>
        <a:bodyPr/>
        <a:lstStyle/>
        <a:p>
          <a:endParaRPr lang="ru-RU"/>
        </a:p>
      </dgm:t>
    </dgm:pt>
    <dgm:pt modelId="{9F3764D6-34C0-47AA-98E9-DDEFED2894A0}" type="pres">
      <dgm:prSet presAssocID="{8EFC5A77-6E7D-450F-9384-1E9D6A4D5640}" presName="node" presStyleLbl="node1" presStyleIdx="3" presStyleCnt="4" custScaleX="128139" custScaleY="111567" custRadScaleRad="130319" custRadScaleInc="-15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1E64EB-CB9D-45AD-B81C-A600B6414EB9}" type="pres">
      <dgm:prSet presAssocID="{8EFC5A77-6E7D-450F-9384-1E9D6A4D5640}" presName="dummy" presStyleCnt="0"/>
      <dgm:spPr/>
    </dgm:pt>
    <dgm:pt modelId="{54FC7E48-B37F-4081-A237-3F0DC9EEC6AC}" type="pres">
      <dgm:prSet presAssocID="{D958899C-6BC4-484B-BC94-078B7B1C7D04}" presName="sibTrans" presStyleLbl="sibTrans2D1" presStyleIdx="3" presStyleCnt="4"/>
      <dgm:spPr/>
      <dgm:t>
        <a:bodyPr/>
        <a:lstStyle/>
        <a:p>
          <a:endParaRPr lang="ru-RU"/>
        </a:p>
      </dgm:t>
    </dgm:pt>
  </dgm:ptLst>
  <dgm:cxnLst>
    <dgm:cxn modelId="{350ABDCD-0AE8-4DD2-95F5-F0BCFD6DEC88}" type="presOf" srcId="{8EFC5A77-6E7D-450F-9384-1E9D6A4D5640}" destId="{9F3764D6-34C0-47AA-98E9-DDEFED2894A0}" srcOrd="0" destOrd="0" presId="urn:microsoft.com/office/officeart/2005/8/layout/radial6"/>
    <dgm:cxn modelId="{A1CEB53B-641D-497B-8404-ECDCE7F46499}" type="presOf" srcId="{3A352F1C-685F-437C-B4DC-389D18335C9C}" destId="{A3CD22A2-FC00-412E-881B-3DAA514DB57E}" srcOrd="0" destOrd="0" presId="urn:microsoft.com/office/officeart/2005/8/layout/radial6"/>
    <dgm:cxn modelId="{A0E3C933-75D0-4FB8-A670-1EBC3576ED2D}" srcId="{E545E29D-DD62-41A7-9A27-55D757AFB9B7}" destId="{88E54C20-AEDF-4DE4-8141-D99DADEBF205}" srcOrd="0" destOrd="0" parTransId="{F447E71B-38D7-4EF6-99A0-01CB8D89ACD0}" sibTransId="{629A806B-0E51-4553-ABF4-8B0174B46B49}"/>
    <dgm:cxn modelId="{482CD76E-3541-408F-9B05-154319B98308}" type="presOf" srcId="{E545E29D-DD62-41A7-9A27-55D757AFB9B7}" destId="{C0EC7E88-BA1A-43D0-BBD3-F56BD0E40B73}" srcOrd="0" destOrd="0" presId="urn:microsoft.com/office/officeart/2005/8/layout/radial6"/>
    <dgm:cxn modelId="{F1C402D6-601D-4319-A3A2-D680FE849E8A}" type="presOf" srcId="{8BED254E-C52A-435B-8AEF-9276B7C23FCD}" destId="{E2241868-7F0A-4349-9C0A-91AA9DA88569}" srcOrd="0" destOrd="0" presId="urn:microsoft.com/office/officeart/2005/8/layout/radial6"/>
    <dgm:cxn modelId="{5C3BC65C-62B4-4AB4-B732-6A2AEFC550EA}" type="presOf" srcId="{FDED49B2-9BC1-4499-9A39-CA1A64D4D91F}" destId="{57BF963C-E058-4AEB-BD4E-10EE11DEA837}" srcOrd="0" destOrd="0" presId="urn:microsoft.com/office/officeart/2005/8/layout/radial6"/>
    <dgm:cxn modelId="{7948D6DC-085D-4FA3-B69C-C625B1318F76}" srcId="{88E54C20-AEDF-4DE4-8141-D99DADEBF205}" destId="{8EFC5A77-6E7D-450F-9384-1E9D6A4D5640}" srcOrd="3" destOrd="0" parTransId="{00CC3054-8EF7-48B5-9617-692D3F3A1805}" sibTransId="{D958899C-6BC4-484B-BC94-078B7B1C7D04}"/>
    <dgm:cxn modelId="{A20D9942-A971-4A59-83A7-8F08DDF7BD6D}" srcId="{88E54C20-AEDF-4DE4-8141-D99DADEBF205}" destId="{32577181-D210-4440-B4C4-2C31499A9FC9}" srcOrd="1" destOrd="0" parTransId="{975F5F54-8F33-4342-8B29-8F29F8D67DB4}" sibTransId="{3A352F1C-685F-437C-B4DC-389D18335C9C}"/>
    <dgm:cxn modelId="{32456CC0-CE5A-45C8-8B84-4B851CEFB27D}" type="presOf" srcId="{8F7FB4EF-62C9-47CF-B22A-0B5C267272A7}" destId="{CA8BA697-50D7-4A40-B433-CB97AC1CDBB8}" srcOrd="0" destOrd="0" presId="urn:microsoft.com/office/officeart/2005/8/layout/radial6"/>
    <dgm:cxn modelId="{C4CF7E9F-FBEB-4861-880E-D0A079A07CD1}" srcId="{88E54C20-AEDF-4DE4-8141-D99DADEBF205}" destId="{5455ACDF-60C5-4167-87A1-29BAE2611F9F}" srcOrd="0" destOrd="0" parTransId="{EE1E1E93-492B-4752-8771-29B7E012A160}" sibTransId="{8BED254E-C52A-435B-8AEF-9276B7C23FCD}"/>
    <dgm:cxn modelId="{ABB50D0A-DFEC-4710-8325-F78A1B82AA4A}" type="presOf" srcId="{D958899C-6BC4-484B-BC94-078B7B1C7D04}" destId="{54FC7E48-B37F-4081-A237-3F0DC9EEC6AC}" srcOrd="0" destOrd="0" presId="urn:microsoft.com/office/officeart/2005/8/layout/radial6"/>
    <dgm:cxn modelId="{E0441DBC-1177-418A-83AE-0DCE178E899C}" srcId="{88E54C20-AEDF-4DE4-8141-D99DADEBF205}" destId="{FDED49B2-9BC1-4499-9A39-CA1A64D4D91F}" srcOrd="2" destOrd="0" parTransId="{34D28E53-EFC3-45B4-B690-479F575FFEA3}" sibTransId="{8F7FB4EF-62C9-47CF-B22A-0B5C267272A7}"/>
    <dgm:cxn modelId="{42D86216-ABC7-43DD-B06F-0123D38A2195}" type="presOf" srcId="{32577181-D210-4440-B4C4-2C31499A9FC9}" destId="{D16AF05E-A9D0-4B22-BD94-A572C9FED59E}" srcOrd="0" destOrd="0" presId="urn:microsoft.com/office/officeart/2005/8/layout/radial6"/>
    <dgm:cxn modelId="{1C466A17-8F66-4C94-954F-FBAE3D3AA4A8}" type="presOf" srcId="{88E54C20-AEDF-4DE4-8141-D99DADEBF205}" destId="{C962C16F-E6CF-4E0F-A188-5C8495C8EF20}" srcOrd="0" destOrd="0" presId="urn:microsoft.com/office/officeart/2005/8/layout/radial6"/>
    <dgm:cxn modelId="{0839E9FF-82E3-4FE9-A787-B341ED6B8F9D}" type="presOf" srcId="{5455ACDF-60C5-4167-87A1-29BAE2611F9F}" destId="{E81DC298-95F1-4C16-B23B-72D56A06EA14}" srcOrd="0" destOrd="0" presId="urn:microsoft.com/office/officeart/2005/8/layout/radial6"/>
    <dgm:cxn modelId="{510B3D08-F60D-4256-BDE4-DE1D4C29B64C}" type="presParOf" srcId="{C0EC7E88-BA1A-43D0-BBD3-F56BD0E40B73}" destId="{C962C16F-E6CF-4E0F-A188-5C8495C8EF20}" srcOrd="0" destOrd="0" presId="urn:microsoft.com/office/officeart/2005/8/layout/radial6"/>
    <dgm:cxn modelId="{797ED069-E356-46D7-B25F-115D02200DCA}" type="presParOf" srcId="{C0EC7E88-BA1A-43D0-BBD3-F56BD0E40B73}" destId="{E81DC298-95F1-4C16-B23B-72D56A06EA14}" srcOrd="1" destOrd="0" presId="urn:microsoft.com/office/officeart/2005/8/layout/radial6"/>
    <dgm:cxn modelId="{D128022B-B7AE-4E97-9C99-88A83477D969}" type="presParOf" srcId="{C0EC7E88-BA1A-43D0-BBD3-F56BD0E40B73}" destId="{5E4E11B6-6EB7-4B09-AFE6-CBB08C65068E}" srcOrd="2" destOrd="0" presId="urn:microsoft.com/office/officeart/2005/8/layout/radial6"/>
    <dgm:cxn modelId="{4D07518B-4D8F-48EF-BF16-9AC3AC35D83A}" type="presParOf" srcId="{C0EC7E88-BA1A-43D0-BBD3-F56BD0E40B73}" destId="{E2241868-7F0A-4349-9C0A-91AA9DA88569}" srcOrd="3" destOrd="0" presId="urn:microsoft.com/office/officeart/2005/8/layout/radial6"/>
    <dgm:cxn modelId="{27F1FE02-798E-43E6-AA49-CAAF1D074D03}" type="presParOf" srcId="{C0EC7E88-BA1A-43D0-BBD3-F56BD0E40B73}" destId="{D16AF05E-A9D0-4B22-BD94-A572C9FED59E}" srcOrd="4" destOrd="0" presId="urn:microsoft.com/office/officeart/2005/8/layout/radial6"/>
    <dgm:cxn modelId="{D4B9B6E2-40B4-41D2-8EA2-B5BC7BD62433}" type="presParOf" srcId="{C0EC7E88-BA1A-43D0-BBD3-F56BD0E40B73}" destId="{D12D305A-25D0-4223-9445-E4680330A237}" srcOrd="5" destOrd="0" presId="urn:microsoft.com/office/officeart/2005/8/layout/radial6"/>
    <dgm:cxn modelId="{A6CA7A9D-69A6-4B29-9E07-2EEE7B8D7A01}" type="presParOf" srcId="{C0EC7E88-BA1A-43D0-BBD3-F56BD0E40B73}" destId="{A3CD22A2-FC00-412E-881B-3DAA514DB57E}" srcOrd="6" destOrd="0" presId="urn:microsoft.com/office/officeart/2005/8/layout/radial6"/>
    <dgm:cxn modelId="{1983559C-7E61-49EE-AF19-1F7644932085}" type="presParOf" srcId="{C0EC7E88-BA1A-43D0-BBD3-F56BD0E40B73}" destId="{57BF963C-E058-4AEB-BD4E-10EE11DEA837}" srcOrd="7" destOrd="0" presId="urn:microsoft.com/office/officeart/2005/8/layout/radial6"/>
    <dgm:cxn modelId="{851E2F53-8B8D-44B7-9539-B080A606C0C5}" type="presParOf" srcId="{C0EC7E88-BA1A-43D0-BBD3-F56BD0E40B73}" destId="{7C42959D-1C87-4DE9-BF48-C5F1AE277B34}" srcOrd="8" destOrd="0" presId="urn:microsoft.com/office/officeart/2005/8/layout/radial6"/>
    <dgm:cxn modelId="{F4150EB8-56A2-4FCE-B780-A759CF95DD13}" type="presParOf" srcId="{C0EC7E88-BA1A-43D0-BBD3-F56BD0E40B73}" destId="{CA8BA697-50D7-4A40-B433-CB97AC1CDBB8}" srcOrd="9" destOrd="0" presId="urn:microsoft.com/office/officeart/2005/8/layout/radial6"/>
    <dgm:cxn modelId="{F1C50255-6137-4001-9376-D347659BDB71}" type="presParOf" srcId="{C0EC7E88-BA1A-43D0-BBD3-F56BD0E40B73}" destId="{9F3764D6-34C0-47AA-98E9-DDEFED2894A0}" srcOrd="10" destOrd="0" presId="urn:microsoft.com/office/officeart/2005/8/layout/radial6"/>
    <dgm:cxn modelId="{56954CAB-2493-4FDC-898B-0E708C45EDC0}" type="presParOf" srcId="{C0EC7E88-BA1A-43D0-BBD3-F56BD0E40B73}" destId="{281E64EB-CB9D-45AD-B81C-A600B6414EB9}" srcOrd="11" destOrd="0" presId="urn:microsoft.com/office/officeart/2005/8/layout/radial6"/>
    <dgm:cxn modelId="{1742F98B-4672-4360-BA2B-B0B377538F05}" type="presParOf" srcId="{C0EC7E88-BA1A-43D0-BBD3-F56BD0E40B73}" destId="{54FC7E48-B37F-4081-A237-3F0DC9EEC6AC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FC7E48-B37F-4081-A237-3F0DC9EEC6AC}">
      <dsp:nvSpPr>
        <dsp:cNvPr id="0" name=""/>
        <dsp:cNvSpPr/>
      </dsp:nvSpPr>
      <dsp:spPr>
        <a:xfrm>
          <a:off x="1028847" y="783325"/>
          <a:ext cx="5277866" cy="5277866"/>
        </a:xfrm>
        <a:prstGeom prst="blockArc">
          <a:avLst>
            <a:gd name="adj1" fmla="val 10753782"/>
            <a:gd name="adj2" fmla="val 15959261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8BA697-50D7-4A40-B433-CB97AC1CDBB8}">
      <dsp:nvSpPr>
        <dsp:cNvPr id="0" name=""/>
        <dsp:cNvSpPr/>
      </dsp:nvSpPr>
      <dsp:spPr>
        <a:xfrm>
          <a:off x="1028999" y="797547"/>
          <a:ext cx="5277866" cy="5277866"/>
        </a:xfrm>
        <a:prstGeom prst="blockArc">
          <a:avLst>
            <a:gd name="adj1" fmla="val 5138027"/>
            <a:gd name="adj2" fmla="val 10772750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D22A2-FC00-412E-881B-3DAA514DB57E}">
      <dsp:nvSpPr>
        <dsp:cNvPr id="0" name=""/>
        <dsp:cNvSpPr/>
      </dsp:nvSpPr>
      <dsp:spPr>
        <a:xfrm>
          <a:off x="1337163" y="792497"/>
          <a:ext cx="5277866" cy="5277866"/>
        </a:xfrm>
        <a:prstGeom prst="blockArc">
          <a:avLst>
            <a:gd name="adj1" fmla="val 52596"/>
            <a:gd name="adj2" fmla="val 5549316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41868-7F0A-4349-9C0A-91AA9DA88569}">
      <dsp:nvSpPr>
        <dsp:cNvPr id="0" name=""/>
        <dsp:cNvSpPr/>
      </dsp:nvSpPr>
      <dsp:spPr>
        <a:xfrm>
          <a:off x="1338408" y="742656"/>
          <a:ext cx="5277866" cy="5277866"/>
        </a:xfrm>
        <a:prstGeom prst="blockArc">
          <a:avLst>
            <a:gd name="adj1" fmla="val 15542608"/>
            <a:gd name="adj2" fmla="val 119089"/>
            <a:gd name="adj3" fmla="val 464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62C16F-E6CF-4E0F-A188-5C8495C8EF20}">
      <dsp:nvSpPr>
        <dsp:cNvPr id="0" name=""/>
        <dsp:cNvSpPr/>
      </dsp:nvSpPr>
      <dsp:spPr>
        <a:xfrm>
          <a:off x="2052222" y="1973655"/>
          <a:ext cx="2926178" cy="3050191"/>
        </a:xfrm>
        <a:prstGeom prst="ellipse">
          <a:avLst/>
        </a:prstGeom>
        <a:solidFill>
          <a:srgbClr val="00B050"/>
        </a:solidFill>
        <a:ln w="15875" cap="rnd" cmpd="sng" algn="ctr">
          <a:solidFill>
            <a:schemeClr val="accent6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Основа формирования проекта бюджета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6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района на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плановый период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80751" y="2420345"/>
        <a:ext cx="2069120" cy="2156811"/>
      </dsp:txXfrm>
    </dsp:sp>
    <dsp:sp modelId="{E81DC298-95F1-4C16-B23B-72D56A06EA14}">
      <dsp:nvSpPr>
        <dsp:cNvPr id="0" name=""/>
        <dsp:cNvSpPr/>
      </dsp:nvSpPr>
      <dsp:spPr>
        <a:xfrm>
          <a:off x="1153300" y="0"/>
          <a:ext cx="466823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Проект областного закона «Об областном бюджете 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 и на плановый период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2021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годов»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6948" y="249225"/>
        <a:ext cx="3300942" cy="1203367"/>
      </dsp:txXfrm>
    </dsp:sp>
    <dsp:sp modelId="{D16AF05E-A9D0-4B22-BD94-A572C9FED59E}">
      <dsp:nvSpPr>
        <dsp:cNvPr id="0" name=""/>
        <dsp:cNvSpPr/>
      </dsp:nvSpPr>
      <dsp:spPr>
        <a:xfrm>
          <a:off x="5108620" y="2354082"/>
          <a:ext cx="2889686" cy="223356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Основные направления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бюджетной и 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налоговой политики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</a:p>
      </dsp:txBody>
      <dsp:txXfrm>
        <a:off x="5531805" y="2681180"/>
        <a:ext cx="2043316" cy="1579371"/>
      </dsp:txXfrm>
    </dsp:sp>
    <dsp:sp modelId="{57BF963C-E058-4AEB-BD4E-10EE11DEA837}">
      <dsp:nvSpPr>
        <dsp:cNvPr id="0" name=""/>
        <dsp:cNvSpPr/>
      </dsp:nvSpPr>
      <dsp:spPr>
        <a:xfrm>
          <a:off x="2019684" y="5155759"/>
          <a:ext cx="3688978" cy="1701817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Муниципальные программы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200" kern="1200" dirty="0" err="1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Неклиновского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района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559922" y="5404984"/>
        <a:ext cx="2608502" cy="1203367"/>
      </dsp:txXfrm>
    </dsp:sp>
    <dsp:sp modelId="{9F3764D6-34C0-47AA-98E9-DDEFED2894A0}">
      <dsp:nvSpPr>
        <dsp:cNvPr id="0" name=""/>
        <dsp:cNvSpPr/>
      </dsp:nvSpPr>
      <dsp:spPr>
        <a:xfrm>
          <a:off x="0" y="2507579"/>
          <a:ext cx="2180691" cy="189866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Прогноз социально-экономического развития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Покровского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сельского поселения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на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2020-2022 </a:t>
          </a:r>
          <a:r>
            <a:rPr lang="ru-RU" sz="12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rPr>
            <a:t>годы</a:t>
          </a:r>
          <a:endParaRPr lang="ru-RU" sz="1200" kern="1200" dirty="0">
            <a:solidFill>
              <a:schemeClr val="tx1">
                <a:lumMod val="95000"/>
                <a:lumOff val="5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355" y="2785632"/>
        <a:ext cx="1541981" cy="1342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8DF38-9E36-4C3B-9517-345BD22E9B34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209-719A-400B-8F0B-222562DAE0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46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1451" y="0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E1FF2-68E0-4C80-BC11-2C00D1E75828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96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8180" y="4715153"/>
            <a:ext cx="54254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1451" y="9428583"/>
            <a:ext cx="293878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97110-6AA5-4FFA-8EE8-74D3B1B4A8C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397110-6AA5-4FFA-8EE8-74D3B1B4A8C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233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10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88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367887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6812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846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427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5618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71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075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03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0979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541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34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716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352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695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252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5" r:id="rId13"/>
    <p:sldLayoutId id="2147483896" r:id="rId14"/>
    <p:sldLayoutId id="2147483897" r:id="rId15"/>
    <p:sldLayoutId id="21474838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88533" y="808892"/>
            <a:ext cx="7755467" cy="4818185"/>
          </a:xfrm>
          <a:solidFill>
            <a:srgbClr val="4331C5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ПРОЕКТ </a:t>
            </a:r>
            <a:r>
              <a:rPr lang="ru-RU" sz="4900" dirty="0" smtClean="0"/>
              <a:t>БЮДЖЕТА                   ПОКРОВСКОГО </a:t>
            </a:r>
            <a:r>
              <a:rPr lang="ru-RU" sz="4900" dirty="0" smtClean="0"/>
              <a:t>СЕЛЬСКОГО ПОСЕЛЕНИЯ </a:t>
            </a:r>
            <a:r>
              <a:rPr lang="ru-RU" sz="4900" dirty="0" err="1" smtClean="0"/>
              <a:t>Неклиновского</a:t>
            </a:r>
            <a:r>
              <a:rPr lang="ru-RU" sz="4900" smtClean="0"/>
              <a:t> </a:t>
            </a:r>
            <a:r>
              <a:rPr lang="ru-RU" sz="4900" dirty="0" smtClean="0"/>
              <a:t>района </a:t>
            </a:r>
            <a:r>
              <a:rPr lang="ru-RU" sz="4900" dirty="0" smtClean="0"/>
              <a:t/>
            </a:r>
            <a:br>
              <a:rPr lang="ru-RU" sz="4900" dirty="0" smtClean="0"/>
            </a:br>
            <a:r>
              <a:rPr lang="ru-RU" sz="4900" smtClean="0"/>
              <a:t>на </a:t>
            </a:r>
            <a:r>
              <a:rPr lang="ru-RU" sz="4900" smtClean="0"/>
              <a:t>2020 </a:t>
            </a:r>
            <a:r>
              <a:rPr lang="ru-RU" sz="4900" dirty="0" smtClean="0"/>
              <a:t>год </a:t>
            </a:r>
            <a:br>
              <a:rPr lang="ru-RU" sz="4900" dirty="0" smtClean="0"/>
            </a:br>
            <a:r>
              <a:rPr lang="ru-RU" sz="4900" dirty="0" smtClean="0"/>
              <a:t>и на плановый </a:t>
            </a:r>
            <a:r>
              <a:rPr lang="ru-RU" sz="4900" smtClean="0"/>
              <a:t>период </a:t>
            </a:r>
            <a:r>
              <a:rPr lang="ru-RU" sz="4900" smtClean="0"/>
              <a:t>2021 </a:t>
            </a:r>
            <a:r>
              <a:rPr lang="ru-RU" sz="4900" smtClean="0"/>
              <a:t>и </a:t>
            </a:r>
            <a:r>
              <a:rPr lang="ru-RU" sz="4900" smtClean="0"/>
              <a:t>2022 </a:t>
            </a:r>
            <a:r>
              <a:rPr lang="ru-RU" sz="4900" dirty="0" smtClean="0"/>
              <a:t>годов</a:t>
            </a:r>
            <a:endParaRPr lang="ru-RU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758670"/>
              </p:ext>
            </p:extLst>
          </p:nvPr>
        </p:nvGraphicFramePr>
        <p:xfrm>
          <a:off x="1559625" y="0"/>
          <a:ext cx="7211842" cy="112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226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Перечень муниципальных программ</a:t>
                      </a:r>
                    </a:p>
                    <a:p>
                      <a:pPr algn="ctr"/>
                      <a:r>
                        <a:rPr lang="ru-RU" dirty="0" smtClean="0"/>
                        <a:t>на </a:t>
                      </a:r>
                      <a:r>
                        <a:rPr lang="ru-RU" dirty="0" smtClean="0"/>
                        <a:t>2020-2022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годы</a:t>
                      </a:r>
                      <a:endParaRPr lang="ru-RU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Скругленный прямоугольник 11"/>
          <p:cNvSpPr/>
          <p:nvPr/>
        </p:nvSpPr>
        <p:spPr>
          <a:xfrm>
            <a:off x="1117599" y="1448790"/>
            <a:ext cx="4301067" cy="73627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Социальная поддержка муниципальных служащих, вышедших на пенсию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520266" y="1425040"/>
            <a:ext cx="3375377" cy="736269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000"/>
              <a:t>Обеспечение качественными коммунальными услугами населения и повышение уровня благоустройства территории Покровского сельского поселения</a:t>
            </a:r>
            <a:endParaRPr lang="ru-RU" sz="1000" dirty="0">
              <a:solidFill>
                <a:prstClr val="black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700889" y="2446318"/>
            <a:ext cx="3194753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/>
              <a:t>Защита населения и территории от чрезвычайных ситуаций, обеспечение пожарной безопасности и безопасности людей на водных объектах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700888" y="3626778"/>
            <a:ext cx="3194753" cy="1119883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/>
              <a:t>Управление муниципальными финансами и создание условий для эффективного управления муниципальными финансами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117598" y="2493818"/>
            <a:ext cx="4301067" cy="997528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/>
              <a:t>Обеспечение общественного порядка и противодействие терроризму, экстремизму, коррупции в Покровском сельском поселении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309511" y="3716978"/>
            <a:ext cx="4210754" cy="65472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/>
              <a:t>Муниципальная политика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1682043" y="4702630"/>
            <a:ext cx="3838221" cy="81939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200"/>
              <a:t>Охрана окружающей среды и рациональное природопользование</a:t>
            </a:r>
            <a:endParaRPr lang="ru-RU" sz="1200" dirty="0">
              <a:solidFill>
                <a:prstClr val="black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813778" y="4833258"/>
            <a:ext cx="3081862" cy="74814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/>
              <a:t>Развитие физической культуры и спорта в Покровском сельском поселении</a:t>
            </a:r>
            <a:endParaRPr lang="ru-RU" sz="12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167467" y="5741720"/>
            <a:ext cx="5249333" cy="84908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/>
              <a:t>Развитие молодежной политики в Покровском сельском поселении</a:t>
            </a:r>
            <a:endParaRPr lang="ru-RU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609600" y="2286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Объем муниципальных программ в 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800" b="1" dirty="0" smtClean="0">
                <a:solidFill>
                  <a:prstClr val="black"/>
                </a:solidFill>
                <a:latin typeface="Times New Roman" pitchFamily="18" charset="0"/>
              </a:rPr>
              <a:t>общем объеме расходов</a:t>
            </a:r>
            <a:endParaRPr lang="ru-RU" sz="2800" b="1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5871323"/>
              </p:ext>
            </p:extLst>
          </p:nvPr>
        </p:nvGraphicFramePr>
        <p:xfrm>
          <a:off x="1591732" y="1371600"/>
          <a:ext cx="7552267" cy="537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4956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Численность населения 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Покровском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сельском поселении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Неклиновского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696426"/>
              </p:ext>
            </p:extLst>
          </p:nvPr>
        </p:nvGraphicFramePr>
        <p:xfrm>
          <a:off x="1868488" y="1625598"/>
          <a:ext cx="579666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966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088445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4000" dirty="0" smtClean="0"/>
                        <a:t>13,545</a:t>
                      </a:r>
                      <a:endParaRPr lang="ru-RU" sz="4000" dirty="0" smtClean="0"/>
                    </a:p>
                    <a:p>
                      <a:pPr algn="ctr"/>
                      <a:r>
                        <a:rPr lang="ru-RU" sz="4000" baseline="0" dirty="0" smtClean="0"/>
                        <a:t> тыс. </a:t>
                      </a:r>
                    </a:p>
                    <a:p>
                      <a:pPr algn="ctr"/>
                      <a:r>
                        <a:rPr lang="ru-RU" sz="4000" baseline="0" dirty="0" smtClean="0"/>
                        <a:t>человек</a:t>
                      </a:r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baseline="0" dirty="0" smtClean="0"/>
                    </a:p>
                    <a:p>
                      <a:pPr algn="ctr"/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0391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5096" y="457199"/>
            <a:ext cx="2030681" cy="896587"/>
          </a:xfrm>
        </p:spPr>
        <p:txBody>
          <a:bodyPr>
            <a:normAutofit/>
          </a:bodyPr>
          <a:lstStyle/>
          <a:p>
            <a:endParaRPr lang="ru-RU" sz="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6703068"/>
              </p:ext>
            </p:extLst>
          </p:nvPr>
        </p:nvGraphicFramePr>
        <p:xfrm>
          <a:off x="1061156" y="0"/>
          <a:ext cx="808284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1528" y="0"/>
            <a:ext cx="7721600" cy="1463040"/>
          </a:xfrm>
          <a:solidFill>
            <a:srgbClr val="FFC000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БЮДЖЕТ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ПОКРОВСКОГО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НЕКЛИНОВСКОГО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РАЙОНА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и на плановый период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годов направлен  </a:t>
            </a:r>
            <a:b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решение следующих ключевых задач:</a:t>
            </a:r>
            <a:endParaRPr lang="ru-RU" sz="2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201961"/>
              </p:ext>
            </p:extLst>
          </p:nvPr>
        </p:nvGraphicFramePr>
        <p:xfrm>
          <a:off x="1080656" y="1600200"/>
          <a:ext cx="8063344" cy="525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33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917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431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1223160" y="5047014"/>
            <a:ext cx="6590804" cy="914400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Выполнение принятых обязательств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60717" y="1889959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33152" y="1816925"/>
            <a:ext cx="7184571" cy="1009402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Обеспечение устойчивости и сбалансированности бюджета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Покровского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района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080656" y="3503221"/>
            <a:ext cx="7137070" cy="938151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Наращивание темпов роста собственных (налоговых и неналоговых) доходов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24000" y="495245"/>
            <a:ext cx="7236178" cy="9144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Основная идеология бюджетного прогноза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Покровского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сельского поселения на период 2017-2028 годы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286933" y="3859481"/>
            <a:ext cx="3296355" cy="1745672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Сбалансированный бюджет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427516" y="1686295"/>
            <a:ext cx="4332661" cy="187630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Оптимальный уровень долговой нагрузки</a:t>
            </a:r>
            <a:endParaRPr lang="ru-RU" sz="2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805398"/>
              </p:ext>
            </p:extLst>
          </p:nvPr>
        </p:nvGraphicFramePr>
        <p:xfrm>
          <a:off x="1365957" y="2034549"/>
          <a:ext cx="7180166" cy="4823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50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1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67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7816">
                <a:tc>
                  <a:txBody>
                    <a:bodyPr/>
                    <a:lstStyle/>
                    <a:p>
                      <a:pPr algn="ctr"/>
                      <a:endParaRPr lang="ru-RU" sz="14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2020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2021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Плановые бюджетные назначения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  <a:p>
                      <a:pPr algn="ctr"/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1878">
                <a:tc>
                  <a:txBody>
                    <a:bodyPr/>
                    <a:lstStyle/>
                    <a:p>
                      <a:pPr marL="342900" indent="-342900" algn="ctr">
                        <a:buNone/>
                      </a:pPr>
                      <a:r>
                        <a:rPr lang="en-US" baseline="0" dirty="0" smtClean="0"/>
                        <a:t>I. </a:t>
                      </a:r>
                      <a:r>
                        <a:rPr lang="ru-RU" baseline="0" dirty="0" smtClean="0"/>
                        <a:t>Доходы,</a:t>
                      </a:r>
                    </a:p>
                    <a:p>
                      <a:pPr marL="342900" indent="-342900" algn="ctr">
                        <a:buNone/>
                      </a:pPr>
                      <a:r>
                        <a:rPr lang="ru-RU" baseline="0" dirty="0" smtClean="0"/>
                        <a:t>всего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30866,6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29262,9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30020,3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187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II.</a:t>
                      </a:r>
                      <a:r>
                        <a:rPr lang="en-US" baseline="0" dirty="0" smtClean="0"/>
                        <a:t> </a:t>
                      </a:r>
                      <a:r>
                        <a:rPr lang="ru-RU" baseline="0" dirty="0" smtClean="0"/>
                        <a:t>Расходы, 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30866,6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29262,9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30020,3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71878">
                <a:tc>
                  <a:txBody>
                    <a:bodyPr/>
                    <a:lstStyle/>
                    <a:p>
                      <a:r>
                        <a:rPr lang="en-US" dirty="0" smtClean="0"/>
                        <a:t>III</a:t>
                      </a:r>
                      <a:r>
                        <a:rPr lang="ru-RU" dirty="0" smtClean="0"/>
                        <a:t>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sz="1600" baseline="0" dirty="0" smtClean="0"/>
                        <a:t>Дефицит,</a:t>
                      </a:r>
                    </a:p>
                    <a:p>
                      <a:r>
                        <a:rPr lang="ru-RU" sz="1600" baseline="0" dirty="0" err="1" smtClean="0"/>
                        <a:t>Профицит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mtClean="0"/>
                        <a:t>0,0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Овал 2"/>
          <p:cNvSpPr/>
          <p:nvPr/>
        </p:nvSpPr>
        <p:spPr>
          <a:xfrm>
            <a:off x="1496291" y="79131"/>
            <a:ext cx="7647708" cy="1890345"/>
          </a:xfrm>
          <a:prstGeom prst="ellipse">
            <a:avLst/>
          </a:prstGeom>
          <a:solidFill>
            <a:srgbClr val="4331C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Покровского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4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Неклиновского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района на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2020-2022 </a:t>
            </a:r>
            <a:r>
              <a:rPr lang="ru-RU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4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47065" y="1757549"/>
            <a:ext cx="954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87974880"/>
              </p:ext>
            </p:extLst>
          </p:nvPr>
        </p:nvGraphicFramePr>
        <p:xfrm>
          <a:off x="1343378" y="0"/>
          <a:ext cx="780062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685808" y="676894"/>
            <a:ext cx="89479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тыс. рублей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3530" y="-1"/>
            <a:ext cx="81504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Безвозмездные поступления из областного бюджета в бюджет </a:t>
            </a:r>
            <a:r>
              <a:rPr lang="ru-RU" dirty="0" smtClean="0"/>
              <a:t>Покровского </a:t>
            </a:r>
            <a:r>
              <a:rPr lang="ru-RU" dirty="0" smtClean="0"/>
              <a:t>сельского поселения </a:t>
            </a:r>
            <a:r>
              <a:rPr lang="ru-RU" dirty="0" err="1" smtClean="0"/>
              <a:t>Неклиновского</a:t>
            </a:r>
            <a:r>
              <a:rPr lang="ru-RU" dirty="0" smtClean="0"/>
              <a:t> </a:t>
            </a:r>
            <a:r>
              <a:rPr lang="ru-RU" dirty="0" smtClean="0"/>
              <a:t>района</a:t>
            </a:r>
          </a:p>
          <a:p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25176"/>
              </p:ext>
            </p:extLst>
          </p:nvPr>
        </p:nvGraphicFramePr>
        <p:xfrm>
          <a:off x="1535385" y="1099764"/>
          <a:ext cx="7177792" cy="54127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3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97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5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15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2934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Наименование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2020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2021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2022 </a:t>
                      </a:r>
                      <a:r>
                        <a:rPr lang="ru-RU" sz="1400" dirty="0" smtClean="0"/>
                        <a:t>год </a:t>
                      </a:r>
                      <a:br>
                        <a:rPr lang="ru-RU" sz="1400" dirty="0" smtClean="0"/>
                      </a:br>
                      <a:r>
                        <a:rPr lang="ru-RU" sz="1400" dirty="0" smtClean="0"/>
                        <a:t>(проект)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264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Межбюджетные трансферты ВСЕГО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10811,8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8210,6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8168,0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564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из них: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8179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Дотация на поддержку мер по обеспечению сбалансированности бюджета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8159,8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8210,4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8167,8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05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Субвенция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0,2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264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Иные межбюджетные трансферты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2651,8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0,0</a:t>
                      </a:r>
                    </a:p>
                    <a:p>
                      <a:pPr algn="ctr"/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078690310"/>
              </p:ext>
            </p:extLst>
          </p:nvPr>
        </p:nvGraphicFramePr>
        <p:xfrm>
          <a:off x="356258" y="1295864"/>
          <a:ext cx="8431481" cy="5330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 flipV="1">
            <a:off x="1964267" y="372533"/>
            <a:ext cx="660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48608" y="280200"/>
            <a:ext cx="6638191" cy="92333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Динамика расходов бюджета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Покровского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сельского поселения </a:t>
            </a: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Неклиновского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 </a:t>
            </a:r>
            <a:b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2020-2022 </a:t>
            </a:r>
            <a:r>
              <a:rPr lang="ru-RU" dirty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годах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66" y="0"/>
            <a:ext cx="7789333" cy="1657082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«бюджет развития» </a:t>
            </a:r>
            <a:r>
              <a:rPr lang="ru-RU" sz="2000" dirty="0" smtClean="0"/>
              <a:t>Покровского </a:t>
            </a:r>
            <a:r>
              <a:rPr lang="ru-RU" sz="2000" dirty="0" smtClean="0"/>
              <a:t>сельского поселения </a:t>
            </a:r>
            <a:r>
              <a:rPr lang="ru-RU" sz="2000" dirty="0" err="1" smtClean="0"/>
              <a:t>Неклиновского</a:t>
            </a:r>
            <a:r>
              <a:rPr lang="ru-RU" sz="2000" dirty="0" smtClean="0"/>
              <a:t> </a:t>
            </a:r>
            <a:r>
              <a:rPr lang="ru-RU" sz="2000" dirty="0" smtClean="0"/>
              <a:t>района на </a:t>
            </a:r>
            <a:r>
              <a:rPr lang="ru-RU" sz="2000" dirty="0" smtClean="0"/>
              <a:t>2020 </a:t>
            </a:r>
            <a:r>
              <a:rPr lang="ru-RU" sz="2000" dirty="0" smtClean="0"/>
              <a:t>год </a:t>
            </a:r>
            <a:br>
              <a:rPr lang="ru-RU" sz="2000" dirty="0" smtClean="0"/>
            </a:br>
            <a:r>
              <a:rPr lang="ru-RU" sz="2000" dirty="0" smtClean="0"/>
              <a:t>30866,6тыс</a:t>
            </a:r>
            <a:r>
              <a:rPr lang="ru-RU" sz="2000" dirty="0" smtClean="0"/>
              <a:t>. рублей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43289" y="1816925"/>
            <a:ext cx="7100711" cy="4775860"/>
          </a:xfrm>
        </p:spPr>
        <p:txBody>
          <a:bodyPr>
            <a:normAutofit/>
          </a:bodyPr>
          <a:lstStyle/>
          <a:p>
            <a:pPr algn="ctr"/>
            <a:endParaRPr lang="ru-RU" dirty="0">
              <a:solidFill>
                <a:schemeClr val="tx1"/>
              </a:solidFill>
            </a:endParaRP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Физическая культура и спорт</a:t>
            </a:r>
          </a:p>
          <a:p>
            <a:pPr lvl="0" algn="ctr"/>
            <a:r>
              <a:rPr lang="ru-RU" dirty="0">
                <a:solidFill>
                  <a:prstClr val="black"/>
                </a:solidFill>
              </a:rPr>
              <a:t>177.0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53067" y="1816925"/>
            <a:ext cx="2393244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Общегосударственные вопросы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9422,9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42195" y="1805052"/>
            <a:ext cx="2523138" cy="15437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</a:rPr>
              <a:t>Национальная безопасность и правоохранительная деятельность</a:t>
            </a:r>
          </a:p>
          <a:p>
            <a:pPr lvl="0" algn="ctr"/>
            <a:r>
              <a:rPr lang="ru-RU" sz="1600" dirty="0">
                <a:solidFill>
                  <a:prstClr val="black"/>
                </a:solidFill>
              </a:rPr>
              <a:t>57,0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57244" y="1805049"/>
            <a:ext cx="2686755" cy="155566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</a:rPr>
              <a:t>Национальная экономика</a:t>
            </a:r>
          </a:p>
          <a:p>
            <a:pPr lvl="0" algn="ctr"/>
            <a:r>
              <a:rPr lang="ru-RU" sz="1600" dirty="0" smtClean="0">
                <a:solidFill>
                  <a:prstClr val="black"/>
                </a:solidFill>
              </a:rPr>
              <a:t>2851,8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53067" y="3768434"/>
            <a:ext cx="2219895" cy="117170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Жилищно-коммунальное хозяйство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17351,2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6311" y="3768434"/>
            <a:ext cx="2288497" cy="114795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Охрана окружающей среды 15,0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Образование 95,0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040315" y="3728854"/>
            <a:ext cx="3103685" cy="121128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Культура 526,0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Социальная политика 270,7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Физическая культура и спорт 110,0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19958" y="5274248"/>
            <a:ext cx="3389904" cy="107875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Межбюджетные  трансферты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167,0</a:t>
            </a:r>
            <a:endParaRPr lang="ru-RU" dirty="0" smtClean="0">
              <a:solidFill>
                <a:schemeClr val="tx1"/>
              </a:solidFill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1957</TotalTime>
  <Words>378</Words>
  <Application>Microsoft Office PowerPoint</Application>
  <PresentationFormat>Экран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3</vt:lpstr>
      <vt:lpstr>Легкий дым</vt:lpstr>
      <vt:lpstr> ПРОЕКТ БЮДЖЕТА                   ПОКРОВСКОГО СЕЛЬСКОГО ПОСЕЛЕНИЯ Неклиновского района  на 2020 год  и на плановый период 2021 и 2022 годов</vt:lpstr>
      <vt:lpstr>Презентация PowerPoint</vt:lpstr>
      <vt:lpstr>БЮДЖЕТ ПОКРОВСКОГО СЕЛЬСКОГО ПОСЕЛЕНИЯ НЕКЛИНОВСКОГО РАЙОНА  на 2020 год и на плановый период 2021 и 2022 годов направлен   на решение следующих ключевых задач: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«бюджет развития» Покровского сельского поселения Неклиновского района на 2020 год  30866,6тыс. рублей</vt:lpstr>
      <vt:lpstr>Презентация PowerPoint</vt:lpstr>
      <vt:lpstr>Презентация PowerPoint</vt:lpstr>
      <vt:lpstr>Численность населения в Покровском сельском поселении Неклиновского района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Тарасовского района за 2013 год</dc:title>
  <dc:creator>Ольга В. Димитрова</dc:creator>
  <cp:lastModifiedBy>admin</cp:lastModifiedBy>
  <cp:revision>245</cp:revision>
  <cp:lastPrinted>2018-01-10T10:21:39Z</cp:lastPrinted>
  <dcterms:created xsi:type="dcterms:W3CDTF">2014-05-06T10:06:48Z</dcterms:created>
  <dcterms:modified xsi:type="dcterms:W3CDTF">2020-01-21T11:03:33Z</dcterms:modified>
</cp:coreProperties>
</file>